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.xml" ContentType="application/vnd.openxmlformats-officedocument.presentationml.tags+xml"/>
  <Override PartName="/ppt/notesSlides/notesSlide4.xml" ContentType="application/vnd.openxmlformats-officedocument.presentationml.notesSlide+xml"/>
  <Override PartName="/ppt/tags/tag2.xml" ContentType="application/vnd.openxmlformats-officedocument.presentationml.tags+xml"/>
  <Override PartName="/ppt/notesSlides/notesSlide5.xml" ContentType="application/vnd.openxmlformats-officedocument.presentationml.notesSlide+xml"/>
  <Override PartName="/ppt/tags/tag3.xml" ContentType="application/vnd.openxmlformats-officedocument.presentationml.tags+xml"/>
  <Override PartName="/ppt/notesSlides/notesSlide6.xml" ContentType="application/vnd.openxmlformats-officedocument.presentationml.notesSlide+xml"/>
  <Override PartName="/ppt/tags/tag4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5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4"/>
  </p:notesMasterIdLst>
  <p:sldIdLst>
    <p:sldId id="256" r:id="rId2"/>
    <p:sldId id="258" r:id="rId3"/>
    <p:sldId id="275" r:id="rId4"/>
    <p:sldId id="273" r:id="rId5"/>
    <p:sldId id="276" r:id="rId6"/>
    <p:sldId id="259" r:id="rId7"/>
    <p:sldId id="277" r:id="rId8"/>
    <p:sldId id="260" r:id="rId9"/>
    <p:sldId id="261" r:id="rId10"/>
    <p:sldId id="262" r:id="rId11"/>
    <p:sldId id="263" r:id="rId12"/>
    <p:sldId id="264" r:id="rId13"/>
    <p:sldId id="272" r:id="rId14"/>
    <p:sldId id="279" r:id="rId15"/>
    <p:sldId id="285" r:id="rId16"/>
    <p:sldId id="286" r:id="rId17"/>
    <p:sldId id="280" r:id="rId18"/>
    <p:sldId id="281" r:id="rId19"/>
    <p:sldId id="282" r:id="rId20"/>
    <p:sldId id="283" r:id="rId21"/>
    <p:sldId id="287" r:id="rId22"/>
    <p:sldId id="288" r:id="rId23"/>
    <p:sldId id="289" r:id="rId24"/>
    <p:sldId id="290" r:id="rId25"/>
    <p:sldId id="291" r:id="rId26"/>
    <p:sldId id="267" r:id="rId27"/>
    <p:sldId id="268" r:id="rId28"/>
    <p:sldId id="278" r:id="rId29"/>
    <p:sldId id="269" r:id="rId30"/>
    <p:sldId id="270" r:id="rId31"/>
    <p:sldId id="271" r:id="rId32"/>
    <p:sldId id="266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86"/>
    <p:restoredTop sz="84817"/>
  </p:normalViewPr>
  <p:slideViewPr>
    <p:cSldViewPr snapToGrid="0" snapToObjects="1">
      <p:cViewPr varScale="1">
        <p:scale>
          <a:sx n="50" d="100"/>
          <a:sy n="50" d="100"/>
        </p:scale>
        <p:origin x="192" y="7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90" d="100"/>
        <a:sy n="19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A5CC43-731F-084F-A1B1-D9B9891A0817}" type="datetimeFigureOut">
              <a:rPr lang="en-US" smtClean="0"/>
              <a:t>6/10/23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B54B0F-F909-D442-8ED1-140544A4D89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4492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esta</a:t>
            </a:r>
            <a:r>
              <a:rPr lang="en-US" dirty="0"/>
              <a:t> </a:t>
            </a:r>
            <a:r>
              <a:rPr lang="en-US" dirty="0" err="1"/>
              <a:t>actividad</a:t>
            </a:r>
            <a:r>
              <a:rPr lang="en-US" dirty="0"/>
              <a:t>, </a:t>
            </a:r>
            <a:r>
              <a:rPr lang="en-US" dirty="0" err="1"/>
              <a:t>vamos</a:t>
            </a:r>
            <a:r>
              <a:rPr lang="en-US" dirty="0"/>
              <a:t> a </a:t>
            </a:r>
            <a:r>
              <a:rPr lang="en-US" dirty="0" err="1"/>
              <a:t>explorar</a:t>
            </a:r>
            <a:r>
              <a:rPr lang="en-US" dirty="0"/>
              <a:t> </a:t>
            </a:r>
            <a:r>
              <a:rPr lang="en-US" dirty="0" err="1"/>
              <a:t>cómo</a:t>
            </a:r>
            <a:r>
              <a:rPr lang="en-US" dirty="0"/>
              <a:t> la </a:t>
            </a:r>
            <a:r>
              <a:rPr lang="en-US" dirty="0" err="1"/>
              <a:t>superficie</a:t>
            </a:r>
            <a:r>
              <a:rPr lang="en-US" dirty="0"/>
              <a:t> </a:t>
            </a:r>
            <a:r>
              <a:rPr lang="en-US" dirty="0" err="1"/>
              <a:t>terrestre</a:t>
            </a:r>
            <a:r>
              <a:rPr lang="en-US" dirty="0"/>
              <a:t> y los </a:t>
            </a:r>
            <a:r>
              <a:rPr lang="en-US" dirty="0" err="1"/>
              <a:t>cambios</a:t>
            </a:r>
            <a:r>
              <a:rPr lang="en-US" dirty="0"/>
              <a:t> a lo largo del </a:t>
            </a:r>
            <a:r>
              <a:rPr lang="en-US" dirty="0" err="1"/>
              <a:t>tiempo</a:t>
            </a:r>
            <a:r>
              <a:rPr lang="en-US" dirty="0"/>
              <a:t> </a:t>
            </a:r>
            <a:r>
              <a:rPr lang="en-US" dirty="0" err="1"/>
              <a:t>pueden</a:t>
            </a:r>
            <a:r>
              <a:rPr lang="en-US" dirty="0"/>
              <a:t> </a:t>
            </a:r>
            <a:r>
              <a:rPr lang="en-US" dirty="0" err="1"/>
              <a:t>afectar</a:t>
            </a:r>
            <a:r>
              <a:rPr lang="en-US" dirty="0"/>
              <a:t> a la </a:t>
            </a:r>
            <a:r>
              <a:rPr lang="en-US" dirty="0" err="1"/>
              <a:t>calidad</a:t>
            </a:r>
            <a:r>
              <a:rPr lang="en-US" dirty="0"/>
              <a:t> del </a:t>
            </a:r>
            <a:r>
              <a:rPr lang="en-US" dirty="0" err="1"/>
              <a:t>agua</a:t>
            </a:r>
            <a:r>
              <a:rPr lang="en-US" dirty="0"/>
              <a:t>. </a:t>
            </a:r>
          </a:p>
          <a:p>
            <a:r>
              <a:rPr lang="en-US" dirty="0" err="1"/>
              <a:t>Estos</a:t>
            </a:r>
            <a:r>
              <a:rPr lang="en-US" dirty="0"/>
              <a:t> </a:t>
            </a:r>
            <a:r>
              <a:rPr lang="en-US" dirty="0" err="1"/>
              <a:t>tres</a:t>
            </a:r>
            <a:r>
              <a:rPr lang="en-US" dirty="0"/>
              <a:t> </a:t>
            </a:r>
            <a:r>
              <a:rPr lang="en-US" dirty="0" err="1"/>
              <a:t>mapas</a:t>
            </a:r>
            <a:r>
              <a:rPr lang="en-US" dirty="0"/>
              <a:t> </a:t>
            </a:r>
            <a:r>
              <a:rPr lang="en-US" dirty="0" err="1"/>
              <a:t>representan</a:t>
            </a:r>
            <a:r>
              <a:rPr lang="en-US" dirty="0"/>
              <a:t> vistas </a:t>
            </a:r>
            <a:r>
              <a:rPr lang="en-US" dirty="0" err="1"/>
              <a:t>aéreas</a:t>
            </a:r>
            <a:r>
              <a:rPr lang="en-US" dirty="0"/>
              <a:t> del </a:t>
            </a:r>
            <a:r>
              <a:rPr lang="en-US" dirty="0" err="1"/>
              <a:t>terreno</a:t>
            </a:r>
            <a:r>
              <a:rPr lang="en-US" dirty="0"/>
              <a:t> </a:t>
            </a:r>
            <a:r>
              <a:rPr lang="en-US" dirty="0" err="1"/>
              <a:t>tomadas</a:t>
            </a:r>
            <a:r>
              <a:rPr lang="en-US" dirty="0"/>
              <a:t> a lo largo de 100 </a:t>
            </a:r>
            <a:r>
              <a:rPr lang="en-US" dirty="0" err="1"/>
              <a:t>años</a:t>
            </a:r>
            <a:r>
              <a:rPr lang="en-US" dirty="0"/>
              <a:t>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B54B0F-F909-D442-8ED1-140544A4D89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74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^^Wait for student response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B54B0F-F909-D442-8ED1-140544A4D89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80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B54B0F-F909-D442-8ED1-140544A4D89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2102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lo largo de las dos </a:t>
            </a:r>
            <a:r>
              <a:rPr lang="en-US" dirty="0" err="1"/>
              <a:t>próximas</a:t>
            </a:r>
            <a:r>
              <a:rPr lang="en-US" dirty="0"/>
              <a:t> </a:t>
            </a:r>
            <a:r>
              <a:rPr lang="en-US" dirty="0" err="1"/>
              <a:t>semanas</a:t>
            </a:r>
            <a:r>
              <a:rPr lang="en-US" dirty="0"/>
              <a:t> </a:t>
            </a:r>
            <a:r>
              <a:rPr lang="en-US" dirty="0" err="1"/>
              <a:t>aprenderemos</a:t>
            </a:r>
            <a:r>
              <a:rPr lang="en-US" dirty="0"/>
              <a:t> </a:t>
            </a:r>
            <a:r>
              <a:rPr lang="en-US" dirty="0" err="1"/>
              <a:t>muchas</a:t>
            </a:r>
            <a:r>
              <a:rPr lang="en-US" dirty="0"/>
              <a:t> </a:t>
            </a:r>
            <a:r>
              <a:rPr lang="en-US" dirty="0" err="1"/>
              <a:t>formas</a:t>
            </a:r>
            <a:r>
              <a:rPr lang="en-US" dirty="0"/>
              <a:t> de </a:t>
            </a:r>
            <a:r>
              <a:rPr lang="en-US" dirty="0" err="1"/>
              <a:t>controlar</a:t>
            </a:r>
            <a:r>
              <a:rPr lang="en-US" dirty="0"/>
              <a:t> la </a:t>
            </a:r>
            <a:r>
              <a:rPr lang="en-US" dirty="0" err="1"/>
              <a:t>calidad</a:t>
            </a:r>
            <a:r>
              <a:rPr lang="en-US" dirty="0"/>
              <a:t> de los arroyos.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B54B0F-F909-D442-8ED1-140544A4D89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2830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Centraremos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nuestros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esfuerzos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control de la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calidad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del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agua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 arroyo del campus. Antes de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empezar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aprender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diferentes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maneras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llevar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cabo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monitoreo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la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calidad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del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agua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queremos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aprender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 poco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sobre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las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cuencas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hidrográficas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sobre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historia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los arroyos del campus.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¿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Alguien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sabe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qué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arroyos hay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campus de la Universidad de Georgia?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B54B0F-F909-D442-8ED1-140544A4D89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7708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Then, define terms as a class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B54B0F-F909-D442-8ED1-140544A4D89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839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Ejemplo</a:t>
            </a:r>
            <a:r>
              <a:rPr lang="en-US" dirty="0"/>
              <a:t> para residencias </a:t>
            </a:r>
            <a:r>
              <a:rPr lang="en-US" dirty="0" err="1"/>
              <a:t>en</a:t>
            </a:r>
            <a:r>
              <a:rPr lang="en-US" dirty="0"/>
              <a:t> Map A</a:t>
            </a:r>
          </a:p>
          <a:p>
            <a:r>
              <a:rPr lang="en-US" dirty="0"/>
              <a:t>13 km2</a:t>
            </a:r>
          </a:p>
          <a:p>
            <a:r>
              <a:rPr lang="en-US" dirty="0"/>
              <a:t>= 3.6%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B54B0F-F909-D442-8ED1-140544A4D89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8705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/>
              <a:t>módulo</a:t>
            </a:r>
            <a:r>
              <a:rPr lang="en-US" dirty="0"/>
              <a:t> </a:t>
            </a:r>
            <a:r>
              <a:rPr lang="en-US" dirty="0" err="1"/>
              <a:t>analizaremos</a:t>
            </a:r>
            <a:r>
              <a:rPr lang="en-US" dirty="0"/>
              <a:t> </a:t>
            </a:r>
            <a:r>
              <a:rPr lang="en-US" dirty="0" err="1"/>
              <a:t>qué</a:t>
            </a:r>
            <a:r>
              <a:rPr lang="en-US" dirty="0"/>
              <a:t> es una </a:t>
            </a:r>
            <a:r>
              <a:rPr lang="en-US" dirty="0" err="1"/>
              <a:t>cuenca</a:t>
            </a:r>
            <a:r>
              <a:rPr lang="en-US" dirty="0"/>
              <a:t> </a:t>
            </a:r>
            <a:r>
              <a:rPr lang="en-US" dirty="0" err="1"/>
              <a:t>hidrográfica</a:t>
            </a:r>
            <a:r>
              <a:rPr lang="en-US" dirty="0"/>
              <a:t> y por </a:t>
            </a:r>
            <a:r>
              <a:rPr lang="en-US" dirty="0" err="1"/>
              <a:t>qué</a:t>
            </a:r>
            <a:r>
              <a:rPr lang="en-US" dirty="0"/>
              <a:t> son </a:t>
            </a:r>
            <a:r>
              <a:rPr lang="en-US" dirty="0" err="1"/>
              <a:t>importantes</a:t>
            </a:r>
            <a:r>
              <a:rPr lang="en-US" dirty="0"/>
              <a:t>. </a:t>
            </a:r>
            <a:r>
              <a:rPr lang="en-US" dirty="0" err="1"/>
              <a:t>Analizaremos</a:t>
            </a:r>
            <a:r>
              <a:rPr lang="en-US" dirty="0"/>
              <a:t> </a:t>
            </a:r>
            <a:r>
              <a:rPr lang="en-US" dirty="0" err="1"/>
              <a:t>algunas</a:t>
            </a:r>
            <a:r>
              <a:rPr lang="en-US" dirty="0"/>
              <a:t> </a:t>
            </a:r>
            <a:r>
              <a:rPr lang="en-US" dirty="0" err="1"/>
              <a:t>definiciones</a:t>
            </a:r>
            <a:r>
              <a:rPr lang="en-US" dirty="0"/>
              <a:t> </a:t>
            </a:r>
            <a:r>
              <a:rPr lang="en-US" dirty="0" err="1"/>
              <a:t>importantes</a:t>
            </a:r>
            <a:r>
              <a:rPr lang="en-US" dirty="0"/>
              <a:t> y </a:t>
            </a:r>
            <a:r>
              <a:rPr lang="en-US" dirty="0" err="1"/>
              <a:t>discutiremos</a:t>
            </a:r>
            <a:r>
              <a:rPr lang="en-US" dirty="0"/>
              <a:t> </a:t>
            </a:r>
            <a:r>
              <a:rPr lang="en-US" dirty="0" err="1"/>
              <a:t>cómo</a:t>
            </a:r>
            <a:r>
              <a:rPr lang="en-US" dirty="0"/>
              <a:t> </a:t>
            </a:r>
            <a:r>
              <a:rPr lang="en-US" dirty="0" err="1"/>
              <a:t>influye</a:t>
            </a:r>
            <a:r>
              <a:rPr lang="en-US" dirty="0"/>
              <a:t> la </a:t>
            </a:r>
            <a:r>
              <a:rPr lang="en-US" dirty="0" err="1"/>
              <a:t>urbanización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el </a:t>
            </a:r>
            <a:r>
              <a:rPr lang="en-US" dirty="0" err="1"/>
              <a:t>funcionamiento</a:t>
            </a:r>
            <a:r>
              <a:rPr lang="en-US" dirty="0"/>
              <a:t> de las </a:t>
            </a:r>
            <a:r>
              <a:rPr lang="en-US" dirty="0" err="1"/>
              <a:t>cuencas</a:t>
            </a:r>
            <a:r>
              <a:rPr lang="en-US" dirty="0"/>
              <a:t> </a:t>
            </a:r>
            <a:r>
              <a:rPr lang="en-US" dirty="0" err="1"/>
              <a:t>hidrográficas</a:t>
            </a:r>
            <a:r>
              <a:rPr lang="en-US" dirty="0"/>
              <a:t>.</a:t>
            </a:r>
            <a:endParaRPr lang="en-US" sz="1200" i="0" cap="none" baseline="0" dirty="0">
              <a:latin typeface="+mn-lt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i="0" cap="none" baseline="0" dirty="0">
              <a:latin typeface="+mn-lt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i="0" cap="none" dirty="0">
              <a:latin typeface="+mn-lt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i="0" cap="none" baseline="0" dirty="0">
              <a:latin typeface="+mn-lt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i="0" cap="none" dirty="0">
                <a:latin typeface="+mn-lt"/>
              </a:rPr>
              <a:t>This material was based on a curriculum developed by members of the Atlanta Watershed Learning Network, led by Dr. Yomi </a:t>
            </a:r>
            <a:r>
              <a:rPr lang="en-US" sz="1200" i="0" cap="none" dirty="0" err="1">
                <a:latin typeface="+mn-lt"/>
              </a:rPr>
              <a:t>Noibi</a:t>
            </a:r>
            <a:r>
              <a:rPr lang="en-US" sz="1200" i="0" cap="none" baseline="0" dirty="0">
                <a:latin typeface="+mn-lt"/>
              </a:rPr>
              <a:t> of Eco-Action.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i="0" cap="none" dirty="0">
              <a:latin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i="0" cap="none" dirty="0">
                <a:latin typeface="+mn-lt"/>
              </a:rPr>
              <a:t>Unless otherwise</a:t>
            </a:r>
            <a:r>
              <a:rPr lang="en-US" sz="1200" i="0" cap="none" baseline="0" dirty="0">
                <a:latin typeface="+mn-lt"/>
              </a:rPr>
              <a:t> noted, all of the diagrams and models used in the modules were created by Diane </a:t>
            </a:r>
            <a:r>
              <a:rPr lang="en-US" sz="1200" i="0" cap="none" baseline="0" dirty="0" err="1">
                <a:latin typeface="+mn-lt"/>
              </a:rPr>
              <a:t>Kelment</a:t>
            </a:r>
            <a:r>
              <a:rPr lang="en-US" sz="1200" i="0" cap="none" baseline="0" dirty="0">
                <a:latin typeface="+mn-lt"/>
              </a:rPr>
              <a:t>, the video material was captured and edited in large part by Allison </a:t>
            </a:r>
            <a:r>
              <a:rPr lang="en-US" sz="1200" i="0" cap="none" baseline="0" dirty="0" err="1">
                <a:latin typeface="+mn-lt"/>
              </a:rPr>
              <a:t>Krausman</a:t>
            </a:r>
            <a:r>
              <a:rPr lang="en-US" sz="1200" i="0" cap="none" baseline="0" dirty="0">
                <a:latin typeface="+mn-lt"/>
              </a:rPr>
              <a:t>, and the images used in the modules were taken by the students or instructor of the urban ecology course at UGA in 2018 or the West Atlanta Watershed Alliance. </a:t>
            </a:r>
            <a:endParaRPr lang="en-US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i="0" cap="none" baseline="0" dirty="0">
              <a:latin typeface="+mn-lt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i="0" cap="none" dirty="0">
                <a:latin typeface="+mn-lt"/>
              </a:rPr>
              <a:t>The views and opinions expressed in these materials are those of the authors and do not necessarily reflect the official policy or position of the University of Georgia.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i="0" cap="none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6A8C39-BC3E-4572-B398-A65F996DC65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1544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914400" lvl="2" indent="0">
              <a:buFont typeface="Arial" panose="020B0604020202020204" pitchFamily="34" charset="0"/>
              <a:buNone/>
            </a:pPr>
            <a:r>
              <a:rPr lang="en-US" sz="1800" baseline="0" dirty="0"/>
              <a:t> </a:t>
            </a:r>
            <a:r>
              <a:rPr lang="en-US" sz="1800" baseline="0" dirty="0" err="1"/>
              <a:t>Todo</a:t>
            </a:r>
            <a:r>
              <a:rPr lang="en-US" sz="1800" baseline="0" dirty="0"/>
              <a:t> el </a:t>
            </a:r>
            <a:r>
              <a:rPr lang="en-US" sz="1800" baseline="0" dirty="0" err="1"/>
              <a:t>mundo</a:t>
            </a:r>
            <a:r>
              <a:rPr lang="en-US" sz="1800" baseline="0" dirty="0"/>
              <a:t> </a:t>
            </a:r>
            <a:r>
              <a:rPr lang="en-US" sz="1800" baseline="0" dirty="0" err="1"/>
              <a:t>vive</a:t>
            </a:r>
            <a:r>
              <a:rPr lang="en-US" sz="1800" baseline="0" dirty="0"/>
              <a:t> </a:t>
            </a:r>
            <a:r>
              <a:rPr lang="en-US" sz="1800" baseline="0" dirty="0" err="1"/>
              <a:t>en</a:t>
            </a:r>
            <a:r>
              <a:rPr lang="en-US" sz="1800" baseline="0" dirty="0"/>
              <a:t> una </a:t>
            </a:r>
            <a:r>
              <a:rPr lang="en-US" sz="1800" baseline="0" dirty="0" err="1"/>
              <a:t>cuenca</a:t>
            </a:r>
            <a:r>
              <a:rPr lang="en-US" sz="1800" baseline="0" dirty="0"/>
              <a:t> </a:t>
            </a:r>
            <a:r>
              <a:rPr lang="en-US" sz="1800" baseline="0" dirty="0" err="1"/>
              <a:t>hidrográfica</a:t>
            </a:r>
            <a:r>
              <a:rPr lang="en-US" sz="1800" baseline="0" dirty="0"/>
              <a:t>. </a:t>
            </a:r>
          </a:p>
          <a:p>
            <a:pPr marL="914400" lvl="2" indent="0">
              <a:buFont typeface="Arial" panose="020B0604020202020204" pitchFamily="34" charset="0"/>
              <a:buNone/>
            </a:pPr>
            <a:r>
              <a:rPr lang="en-US" sz="1800" baseline="0" dirty="0"/>
              <a:t>Una </a:t>
            </a:r>
            <a:r>
              <a:rPr lang="en-US" sz="1800" baseline="0" dirty="0" err="1"/>
              <a:t>cuenca</a:t>
            </a:r>
            <a:r>
              <a:rPr lang="en-US" sz="1800" baseline="0" dirty="0"/>
              <a:t> </a:t>
            </a:r>
            <a:r>
              <a:rPr lang="en-US" sz="1800" baseline="0" dirty="0" err="1"/>
              <a:t>hidrográfica</a:t>
            </a:r>
            <a:r>
              <a:rPr lang="en-US" sz="1800" baseline="0" dirty="0"/>
              <a:t> es una zona de tierra </a:t>
            </a:r>
            <a:r>
              <a:rPr lang="en-US" sz="1800" baseline="0" dirty="0" err="1"/>
              <a:t>donde</a:t>
            </a:r>
            <a:r>
              <a:rPr lang="en-US" sz="1800" baseline="0" dirty="0"/>
              <a:t> el </a:t>
            </a:r>
            <a:r>
              <a:rPr lang="en-US" sz="1800" baseline="0" dirty="0" err="1"/>
              <a:t>agua</a:t>
            </a:r>
            <a:r>
              <a:rPr lang="en-US" sz="1800" baseline="0" dirty="0"/>
              <a:t> </a:t>
            </a:r>
            <a:r>
              <a:rPr lang="en-US" sz="1800" baseline="0" dirty="0" err="1"/>
              <a:t>procedente</a:t>
            </a:r>
            <a:r>
              <a:rPr lang="en-US" sz="1800" baseline="0" dirty="0"/>
              <a:t> de la </a:t>
            </a:r>
            <a:r>
              <a:rPr lang="en-US" sz="1800" baseline="0" dirty="0" err="1"/>
              <a:t>lluvia</a:t>
            </a:r>
            <a:r>
              <a:rPr lang="en-US" sz="1800" baseline="0" dirty="0"/>
              <a:t> o la </a:t>
            </a:r>
            <a:r>
              <a:rPr lang="en-US" sz="1800" baseline="0" dirty="0" err="1"/>
              <a:t>nieve</a:t>
            </a:r>
            <a:r>
              <a:rPr lang="en-US" sz="1800" baseline="0" dirty="0"/>
              <a:t> </a:t>
            </a:r>
            <a:r>
              <a:rPr lang="en-US" sz="1800" baseline="0" dirty="0" err="1"/>
              <a:t>desemboca</a:t>
            </a:r>
            <a:r>
              <a:rPr lang="en-US" sz="1800" baseline="0" dirty="0"/>
              <a:t> </a:t>
            </a:r>
            <a:r>
              <a:rPr lang="en-US" sz="1800" baseline="0" dirty="0" err="1"/>
              <a:t>en</a:t>
            </a:r>
            <a:r>
              <a:rPr lang="en-US" sz="1800" baseline="0" dirty="0"/>
              <a:t> una masa de </a:t>
            </a:r>
            <a:r>
              <a:rPr lang="en-US" sz="1800" baseline="0" dirty="0" err="1"/>
              <a:t>agua</a:t>
            </a:r>
            <a:r>
              <a:rPr lang="en-US" sz="1800" baseline="0" dirty="0"/>
              <a:t> mayor, </a:t>
            </a:r>
            <a:r>
              <a:rPr lang="en-US" sz="1800" baseline="0" dirty="0" err="1"/>
              <a:t>como</a:t>
            </a:r>
            <a:r>
              <a:rPr lang="en-US" sz="1800" baseline="0" dirty="0"/>
              <a:t> </a:t>
            </a:r>
            <a:r>
              <a:rPr lang="en-US" sz="1800" baseline="0" dirty="0" err="1"/>
              <a:t>ríos</a:t>
            </a:r>
            <a:r>
              <a:rPr lang="en-US" sz="1800" baseline="0" dirty="0"/>
              <a:t>, </a:t>
            </a:r>
            <a:r>
              <a:rPr lang="en-US" sz="1800" baseline="0" dirty="0" err="1"/>
              <a:t>pantanos</a:t>
            </a:r>
            <a:r>
              <a:rPr lang="en-US" sz="1800" baseline="0" dirty="0"/>
              <a:t>, </a:t>
            </a:r>
            <a:r>
              <a:rPr lang="en-US" sz="1800" baseline="0" dirty="0" err="1"/>
              <a:t>lagos</a:t>
            </a:r>
            <a:r>
              <a:rPr lang="en-US" sz="1800" baseline="0" dirty="0"/>
              <a:t> u </a:t>
            </a:r>
            <a:r>
              <a:rPr lang="en-US" sz="1800" baseline="0" dirty="0" err="1"/>
              <a:t>océanos</a:t>
            </a:r>
            <a:r>
              <a:rPr lang="en-US" sz="1800" baseline="0" dirty="0"/>
              <a:t>. </a:t>
            </a:r>
          </a:p>
          <a:p>
            <a:pPr marL="914400" lvl="2" indent="0">
              <a:buFont typeface="Arial" panose="020B0604020202020204" pitchFamily="34" charset="0"/>
              <a:buNone/>
            </a:pPr>
            <a:r>
              <a:rPr lang="en-US" sz="1800" baseline="0" dirty="0"/>
              <a:t>Como </a:t>
            </a:r>
            <a:r>
              <a:rPr lang="en-US" sz="1800" baseline="0" dirty="0" err="1"/>
              <a:t>puedes</a:t>
            </a:r>
            <a:r>
              <a:rPr lang="en-US" sz="1800" baseline="0" dirty="0"/>
              <a:t> </a:t>
            </a:r>
            <a:r>
              <a:rPr lang="en-US" sz="1800" baseline="0" dirty="0" err="1"/>
              <a:t>ver</a:t>
            </a:r>
            <a:r>
              <a:rPr lang="en-US" sz="1800" baseline="0" dirty="0"/>
              <a:t> </a:t>
            </a:r>
            <a:r>
              <a:rPr lang="en-US" sz="1800" baseline="0" dirty="0" err="1"/>
              <a:t>en</a:t>
            </a:r>
            <a:r>
              <a:rPr lang="en-US" sz="1800" baseline="0" dirty="0"/>
              <a:t> </a:t>
            </a:r>
            <a:r>
              <a:rPr lang="en-US" sz="1800" baseline="0" dirty="0" err="1"/>
              <a:t>esta</a:t>
            </a:r>
            <a:r>
              <a:rPr lang="en-US" sz="1800" baseline="0" dirty="0"/>
              <a:t> </a:t>
            </a:r>
            <a:r>
              <a:rPr lang="en-US" sz="1800" baseline="0" dirty="0" err="1"/>
              <a:t>figura</a:t>
            </a:r>
            <a:r>
              <a:rPr lang="en-US" sz="1800" baseline="0" dirty="0"/>
              <a:t>, el </a:t>
            </a:r>
            <a:r>
              <a:rPr lang="en-US" sz="1800" baseline="0" dirty="0" err="1"/>
              <a:t>agua</a:t>
            </a:r>
            <a:r>
              <a:rPr lang="en-US" sz="1800" baseline="0" dirty="0"/>
              <a:t> que </a:t>
            </a:r>
            <a:r>
              <a:rPr lang="en-US" sz="1800" baseline="0" dirty="0" err="1"/>
              <a:t>entra</a:t>
            </a:r>
            <a:r>
              <a:rPr lang="en-US" sz="1800" baseline="0" dirty="0"/>
              <a:t> </a:t>
            </a:r>
            <a:r>
              <a:rPr lang="en-US" sz="1800" baseline="0" dirty="0" err="1"/>
              <a:t>en</a:t>
            </a:r>
            <a:r>
              <a:rPr lang="en-US" sz="1800" baseline="0" dirty="0"/>
              <a:t> una </a:t>
            </a:r>
            <a:r>
              <a:rPr lang="en-US" sz="1800" baseline="0" dirty="0" err="1"/>
              <a:t>cuenca</a:t>
            </a:r>
            <a:r>
              <a:rPr lang="en-US" sz="1800" baseline="0" dirty="0"/>
              <a:t> a </a:t>
            </a:r>
            <a:r>
              <a:rPr lang="en-US" sz="1800" baseline="0" dirty="0" err="1"/>
              <a:t>través</a:t>
            </a:r>
            <a:r>
              <a:rPr lang="en-US" sz="1800" baseline="0" dirty="0"/>
              <a:t> de las </a:t>
            </a:r>
            <a:r>
              <a:rPr lang="en-US" sz="1800" baseline="0" dirty="0" err="1"/>
              <a:t>aguas</a:t>
            </a:r>
            <a:r>
              <a:rPr lang="en-US" sz="1800" baseline="0" dirty="0"/>
              <a:t> </a:t>
            </a:r>
            <a:r>
              <a:rPr lang="en-US" sz="1800" baseline="0" dirty="0" err="1"/>
              <a:t>superficiales</a:t>
            </a:r>
            <a:r>
              <a:rPr lang="en-US" sz="1800" baseline="0" dirty="0"/>
              <a:t>, </a:t>
            </a:r>
            <a:r>
              <a:rPr lang="en-US" sz="1800" baseline="0" dirty="0" err="1"/>
              <a:t>como</a:t>
            </a:r>
            <a:r>
              <a:rPr lang="en-US" sz="1800" baseline="0" dirty="0"/>
              <a:t> la </a:t>
            </a:r>
            <a:r>
              <a:rPr lang="en-US" sz="1800" baseline="0" dirty="0" err="1"/>
              <a:t>lluvia</a:t>
            </a:r>
            <a:r>
              <a:rPr lang="en-US" sz="1800" baseline="0" dirty="0"/>
              <a:t> o la </a:t>
            </a:r>
            <a:r>
              <a:rPr lang="en-US" sz="1800" baseline="0" dirty="0" err="1"/>
              <a:t>nieve</a:t>
            </a:r>
            <a:r>
              <a:rPr lang="en-US" sz="1800" baseline="0" dirty="0"/>
              <a:t>, </a:t>
            </a:r>
            <a:r>
              <a:rPr lang="en-US" sz="1800" baseline="0" dirty="0" err="1"/>
              <a:t>fluye</a:t>
            </a:r>
            <a:r>
              <a:rPr lang="en-US" sz="1800" baseline="0" dirty="0"/>
              <a:t> cuesta </a:t>
            </a:r>
            <a:r>
              <a:rPr lang="en-US" sz="1800" baseline="0" dirty="0" err="1"/>
              <a:t>abajo</a:t>
            </a:r>
            <a:r>
              <a:rPr lang="en-US" sz="1800" baseline="0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542409-6A04-4DC6-AC3A-D3758287A8F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2063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914400" lvl="2" indent="0">
              <a:buFont typeface="Arial" panose="020B0604020202020204" pitchFamily="34" charset="0"/>
              <a:buNone/>
            </a:pPr>
            <a:endParaRPr lang="en-US" sz="1800" baseline="0" dirty="0"/>
          </a:p>
          <a:p>
            <a:pPr marL="914400" lvl="2" indent="0">
              <a:buFont typeface="Arial" panose="020B0604020202020204" pitchFamily="34" charset="0"/>
              <a:buNone/>
            </a:pPr>
            <a:r>
              <a:rPr lang="en-US" sz="1800" baseline="0" dirty="0" err="1"/>
              <a:t>Recuerda</a:t>
            </a:r>
            <a:r>
              <a:rPr lang="en-US" sz="1800" baseline="0" dirty="0"/>
              <a:t> </a:t>
            </a:r>
            <a:r>
              <a:rPr lang="en-US" sz="1800" baseline="0" dirty="0" err="1"/>
              <a:t>nuestra</a:t>
            </a:r>
            <a:r>
              <a:rPr lang="en-US" sz="1800" baseline="0" dirty="0"/>
              <a:t> </a:t>
            </a:r>
            <a:r>
              <a:rPr lang="en-US" sz="1800" baseline="0" dirty="0" err="1"/>
              <a:t>actividad</a:t>
            </a:r>
            <a:r>
              <a:rPr lang="en-US" sz="1800" baseline="0" dirty="0"/>
              <a:t> "Color me a Watershed". </a:t>
            </a:r>
            <a:r>
              <a:rPr lang="en-US" sz="1800" baseline="0" dirty="0" err="1"/>
              <a:t>Cada</a:t>
            </a:r>
            <a:r>
              <a:rPr lang="en-US" sz="1800" baseline="0" dirty="0"/>
              <a:t> </a:t>
            </a:r>
            <a:r>
              <a:rPr lang="en-US" sz="1800" baseline="0" dirty="0" err="1"/>
              <a:t>mapa</a:t>
            </a:r>
            <a:r>
              <a:rPr lang="en-US" sz="1800" baseline="0" dirty="0"/>
              <a:t> -A, B y C- </a:t>
            </a:r>
            <a:r>
              <a:rPr lang="en-US" sz="1800" baseline="0" dirty="0" err="1"/>
              <a:t>representaba</a:t>
            </a:r>
            <a:r>
              <a:rPr lang="en-US" sz="1800" baseline="0" dirty="0"/>
              <a:t> una </a:t>
            </a:r>
            <a:r>
              <a:rPr lang="en-US" sz="1800" baseline="0" dirty="0" err="1"/>
              <a:t>cuenca</a:t>
            </a:r>
            <a:r>
              <a:rPr lang="en-US" sz="1800" baseline="0" dirty="0"/>
              <a:t> </a:t>
            </a:r>
            <a:r>
              <a:rPr lang="en-US" sz="1800" baseline="0" dirty="0" err="1"/>
              <a:t>hidrográfica</a:t>
            </a:r>
            <a:r>
              <a:rPr lang="en-US" sz="1800" baseline="0" dirty="0"/>
              <a:t>. </a:t>
            </a:r>
          </a:p>
          <a:p>
            <a:pPr marL="914400" lvl="2" indent="0">
              <a:buFont typeface="Arial" panose="020B0604020202020204" pitchFamily="34" charset="0"/>
              <a:buNone/>
            </a:pPr>
            <a:endParaRPr lang="en-US" sz="1800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542409-6A04-4DC6-AC3A-D3758287A8F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8143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914400" lvl="2" indent="0">
              <a:buFont typeface="Arial" panose="020B0604020202020204" pitchFamily="34" charset="0"/>
              <a:buNone/>
            </a:pPr>
            <a:r>
              <a:rPr lang="en-US" sz="1800" baseline="0" dirty="0"/>
              <a:t>Si el </a:t>
            </a:r>
            <a:r>
              <a:rPr lang="en-US" sz="1800" baseline="0" dirty="0" err="1"/>
              <a:t>agua</a:t>
            </a:r>
            <a:r>
              <a:rPr lang="en-US" sz="1800" baseline="0" dirty="0"/>
              <a:t> superficial se filtra, o </a:t>
            </a:r>
            <a:r>
              <a:rPr lang="en-US" sz="1800" baseline="0" dirty="0" err="1"/>
              <a:t>drena</a:t>
            </a:r>
            <a:r>
              <a:rPr lang="en-US" sz="1800" baseline="0" dirty="0"/>
              <a:t> a </a:t>
            </a:r>
            <a:r>
              <a:rPr lang="en-US" sz="1800" baseline="0" dirty="0" err="1"/>
              <a:t>través</a:t>
            </a:r>
            <a:r>
              <a:rPr lang="en-US" sz="1800" baseline="0" dirty="0"/>
              <a:t> del </a:t>
            </a:r>
            <a:r>
              <a:rPr lang="en-US" sz="1800" baseline="0" dirty="0" err="1"/>
              <a:t>suelo</a:t>
            </a:r>
            <a:r>
              <a:rPr lang="en-US" sz="1800" baseline="0" dirty="0"/>
              <a:t>, </a:t>
            </a:r>
            <a:r>
              <a:rPr lang="en-US" sz="1800" baseline="0" dirty="0" err="1"/>
              <a:t>puede</a:t>
            </a:r>
            <a:r>
              <a:rPr lang="en-US" sz="1800" baseline="0" dirty="0"/>
              <a:t> </a:t>
            </a:r>
            <a:r>
              <a:rPr lang="en-US" sz="1800" baseline="0" dirty="0" err="1"/>
              <a:t>llegar</a:t>
            </a:r>
            <a:r>
              <a:rPr lang="en-US" sz="1800" baseline="0" dirty="0"/>
              <a:t> a las </a:t>
            </a:r>
            <a:r>
              <a:rPr lang="en-US" sz="1800" baseline="0" dirty="0" err="1"/>
              <a:t>aguas</a:t>
            </a:r>
            <a:r>
              <a:rPr lang="en-US" sz="1800" baseline="0" dirty="0"/>
              <a:t> </a:t>
            </a:r>
            <a:r>
              <a:rPr lang="en-US" sz="1800" baseline="0" dirty="0" err="1"/>
              <a:t>subterráneas</a:t>
            </a:r>
            <a:r>
              <a:rPr lang="en-US" sz="1800" baseline="0" dirty="0"/>
              <a:t>. </a:t>
            </a:r>
          </a:p>
          <a:p>
            <a:pPr marL="914400" lvl="2" indent="0">
              <a:buFont typeface="Arial" panose="020B0604020202020204" pitchFamily="34" charset="0"/>
              <a:buNone/>
            </a:pPr>
            <a:r>
              <a:rPr lang="en-US" sz="1800" baseline="0" dirty="0"/>
              <a:t>El </a:t>
            </a:r>
            <a:r>
              <a:rPr lang="en-US" sz="1800" baseline="0" dirty="0" err="1"/>
              <a:t>agua</a:t>
            </a:r>
            <a:r>
              <a:rPr lang="en-US" sz="1800" baseline="0" dirty="0"/>
              <a:t> </a:t>
            </a:r>
            <a:r>
              <a:rPr lang="en-US" sz="1800" baseline="0" dirty="0" err="1"/>
              <a:t>subterránea</a:t>
            </a:r>
            <a:r>
              <a:rPr lang="en-US" sz="1800" baseline="0" dirty="0"/>
              <a:t> es el </a:t>
            </a:r>
            <a:r>
              <a:rPr lang="en-US" sz="1800" baseline="0" dirty="0" err="1"/>
              <a:t>agua</a:t>
            </a:r>
            <a:r>
              <a:rPr lang="en-US" sz="1800" baseline="0" dirty="0"/>
              <a:t> </a:t>
            </a:r>
            <a:r>
              <a:rPr lang="en-US" sz="1800" baseline="0" dirty="0" err="1"/>
              <a:t>retenida</a:t>
            </a:r>
            <a:r>
              <a:rPr lang="en-US" sz="1800" baseline="0" dirty="0"/>
              <a:t> bajo tierra </a:t>
            </a:r>
            <a:r>
              <a:rPr lang="en-US" sz="1800" baseline="0" dirty="0" err="1"/>
              <a:t>en</a:t>
            </a:r>
            <a:r>
              <a:rPr lang="en-US" sz="1800" baseline="0" dirty="0"/>
              <a:t> el </a:t>
            </a:r>
            <a:r>
              <a:rPr lang="en-US" sz="1800" baseline="0" dirty="0" err="1"/>
              <a:t>suelo</a:t>
            </a:r>
            <a:r>
              <a:rPr lang="en-US" sz="1800" baseline="0" dirty="0"/>
              <a:t> o la </a:t>
            </a:r>
            <a:r>
              <a:rPr lang="en-US" sz="1800" baseline="0" dirty="0" err="1"/>
              <a:t>roca</a:t>
            </a:r>
            <a:r>
              <a:rPr lang="en-US" sz="1800" baseline="0" dirty="0"/>
              <a:t>.</a:t>
            </a:r>
          </a:p>
          <a:p>
            <a:pPr marL="914400" lvl="2" indent="0">
              <a:buFont typeface="Arial" panose="020B0604020202020204" pitchFamily="34" charset="0"/>
              <a:buNone/>
            </a:pPr>
            <a:r>
              <a:rPr lang="en-US" sz="1800" baseline="0" dirty="0"/>
              <a:t>Tanto las </a:t>
            </a:r>
            <a:r>
              <a:rPr lang="en-US" sz="1800" baseline="0" dirty="0" err="1"/>
              <a:t>aguas</a:t>
            </a:r>
            <a:r>
              <a:rPr lang="en-US" sz="1800" baseline="0" dirty="0"/>
              <a:t> </a:t>
            </a:r>
            <a:r>
              <a:rPr lang="en-US" sz="1800" baseline="0" dirty="0" err="1"/>
              <a:t>superficiales</a:t>
            </a:r>
            <a:r>
              <a:rPr lang="en-US" sz="1800" baseline="0" dirty="0"/>
              <a:t> </a:t>
            </a:r>
            <a:r>
              <a:rPr lang="en-US" sz="1800" baseline="0" dirty="0" err="1"/>
              <a:t>como</a:t>
            </a:r>
            <a:r>
              <a:rPr lang="en-US" sz="1800" baseline="0" dirty="0"/>
              <a:t> las </a:t>
            </a:r>
            <a:r>
              <a:rPr lang="en-US" sz="1800" baseline="0" dirty="0" err="1"/>
              <a:t>subterráneas</a:t>
            </a:r>
            <a:r>
              <a:rPr lang="en-US" sz="1800" baseline="0" dirty="0"/>
              <a:t> </a:t>
            </a:r>
            <a:r>
              <a:rPr lang="en-US" sz="1800" baseline="0" dirty="0" err="1"/>
              <a:t>desembocan</a:t>
            </a:r>
            <a:r>
              <a:rPr lang="en-US" sz="1800" baseline="0" dirty="0"/>
              <a:t> </a:t>
            </a:r>
            <a:r>
              <a:rPr lang="en-US" sz="1800" baseline="0" dirty="0" err="1"/>
              <a:t>en</a:t>
            </a:r>
            <a:r>
              <a:rPr lang="en-US" sz="1800" baseline="0" dirty="0"/>
              <a:t> </a:t>
            </a:r>
            <a:r>
              <a:rPr lang="en-US" sz="1800" baseline="0" dirty="0" err="1"/>
              <a:t>masas</a:t>
            </a:r>
            <a:r>
              <a:rPr lang="en-US" sz="1800" baseline="0" dirty="0"/>
              <a:t> de </a:t>
            </a:r>
            <a:r>
              <a:rPr lang="en-US" sz="1800" baseline="0" dirty="0" err="1"/>
              <a:t>agua</a:t>
            </a:r>
            <a:r>
              <a:rPr lang="en-US" sz="1800" baseline="0" dirty="0"/>
              <a:t> </a:t>
            </a:r>
            <a:r>
              <a:rPr lang="en-US" sz="1800" baseline="0" dirty="0" err="1"/>
              <a:t>mayores</a:t>
            </a:r>
            <a:r>
              <a:rPr lang="en-US" sz="1800" baseline="0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542409-6A04-4DC6-AC3A-D3758287A8F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3145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ciclo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natural del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agua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es una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serie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procesos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conectados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evaporación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condensación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precipitación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flujo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aguas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subterráneas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ciclo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del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agua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sigue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existiendo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las zonas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urbanas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influido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por la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cantidad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 el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tipo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desarrollo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 por los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cambios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climáticos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geológicos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asociados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al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crecimiento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las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ciudades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La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urbanización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influye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ciclo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del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agua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muchas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maneras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importantes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 los fines de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nuestro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debate,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centraremos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principalmente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aumento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la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escorrentía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superficial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debido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la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disminución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la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percolación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filtración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Estas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imágenes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tomado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del sitio web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BluePlanet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que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atribuye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elaboración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al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Ayuntamiento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Aukland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542409-6A04-4DC6-AC3A-D3758287A8F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510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sistema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natural,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aproximadamente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sólo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10% del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agua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entra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sistema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precipitación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creará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escorrentía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superficial, o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agua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fluye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sobre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tierra. El resto del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agua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filtrará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suelo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través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la tierra (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percolación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o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volverá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la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atmósfera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través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la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evapotranspiración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el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proceso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por el que el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agua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evapora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la tierra y el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agua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 es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transpirada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liberada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por las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plantas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De: Stream Restoration: Principles, Processes and Practices (Federal Interagency Stream Restoration Working Group, USA 1998). https://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www.nrcs.usda.gov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/Internet/FSE_DOCUMENTS/stelprdb1044574.pdf</a:t>
            </a:r>
            <a:endParaRPr lang="en-US" sz="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542409-6A04-4DC6-AC3A-D3758287A8F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1232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Sin embargo, el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aumento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la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cubierta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impermeable, o superficies que no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permiten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filtración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del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agua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través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del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suelo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una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cuenca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hidrográfica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provoca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aumento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la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escorrentía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superficial. Las superficies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impermeables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incluyen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carreteras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parkings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tejados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Como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podemos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figura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tan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sólo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 10% de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cubierta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impermeable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una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cuenca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puede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provocar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aumento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la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cantidad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agua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corre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por la tierra. 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De: Stream Restoration: Principles, Processes and Practices (Federal Interagency Stream Restoration Working Group, USA 1998). https://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www.nrcs.usda.gov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/Internet/FSE_DOCUMENTS/stelprdb1044574.pdf</a:t>
            </a:r>
            <a:endParaRPr lang="en-US" sz="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542409-6A04-4DC6-AC3A-D3758287A8F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364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77568D-727F-3A45-BD12-4694607FD6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C039C9-F663-A842-BD73-2B3D5B667D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2C9EDB-0FD9-FF41-9E6D-F1F635746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726A4-490C-9740-A1BE-3306EA400905}" type="datetimeFigureOut">
              <a:rPr lang="en-US" smtClean="0"/>
              <a:t>6/10/23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EA86E1-27F9-3241-9F20-2EE2510761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226FA3-1A59-364D-A516-4798C61B22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ACD78-33E6-F14B-A93F-EC19FE720B84}" type="slidenum">
              <a:rPr lang="en-US" smtClean="0"/>
              <a:t>‹Nº›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1039DA0-915B-934F-BE58-18D6F550F70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02732" y="5896655"/>
            <a:ext cx="1147762" cy="1147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6597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412A25-E618-0947-A302-6D8CB36C4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549A9A-DAE1-DB4C-9EA0-F6D95DAE86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87EB16-D9A5-BA42-B270-E9895F69A7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726A4-490C-9740-A1BE-3306EA400905}" type="datetimeFigureOut">
              <a:rPr lang="en-US" smtClean="0"/>
              <a:t>6/10/23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138578-5778-3044-B7C5-E27F4FE64D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3E24E8-D78B-754A-9270-F80FC5FCEC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ACD78-33E6-F14B-A93F-EC19FE720B8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0774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832E8D7-8461-0141-9286-68435D4C670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3077AB6-0E6B-4A4E-9276-11E107792A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B7C1E3-A3B3-FA4A-A39F-FB06BE271E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726A4-490C-9740-A1BE-3306EA400905}" type="datetimeFigureOut">
              <a:rPr lang="en-US" smtClean="0"/>
              <a:t>6/10/23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1049AD-5FC6-F145-9DE5-537B33CB9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F34CF4-AF9F-F341-8655-72F26F46AD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ACD78-33E6-F14B-A93F-EC19FE720B8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6981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439AD-3985-8148-BC4C-6738017EC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980A70-8F20-B64D-9E18-0D850CA7D6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ED57B1-BE49-D442-BF1B-6E6BDF0BB7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726A4-490C-9740-A1BE-3306EA400905}" type="datetimeFigureOut">
              <a:rPr lang="en-US" smtClean="0"/>
              <a:t>6/10/23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EAACA0-D023-2D44-8BB4-816DDC684C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620BB9-5871-264D-A501-4F6EA4EE5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ACD78-33E6-F14B-A93F-EC19FE720B8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9225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DF0408-ACD9-D341-A407-AC60BF0C5E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931C94-6D94-ED4A-BD1B-29C91DEA2F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D557E7-62E7-4048-96A6-982999F9D0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726A4-490C-9740-A1BE-3306EA400905}" type="datetimeFigureOut">
              <a:rPr lang="en-US" smtClean="0"/>
              <a:t>6/10/23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F09EC8-C399-934E-AF0A-A94912BB1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3CC035-FF69-2C4B-BC0C-D216C34031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ACD78-33E6-F14B-A93F-EC19FE720B8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1116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64FD9-8B90-E743-B398-9A9CD0F8F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EFDE15-ADF6-824A-AAD2-6696F2C0AF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82EE41-3E13-8F46-949C-C354781230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4DF846-CCB2-4941-9434-B7A1F3AAFB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726A4-490C-9740-A1BE-3306EA400905}" type="datetimeFigureOut">
              <a:rPr lang="en-US" smtClean="0"/>
              <a:t>6/10/23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C68C12-7766-0D4C-ACE5-E7D1601EA1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37C92A-A852-D443-953C-C1179EDA9E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ACD78-33E6-F14B-A93F-EC19FE720B8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9753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5BAC6-BD18-8F4B-87EF-6F6E2F8FAA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6AF71F-4BDF-F349-A2EB-FC3126EE39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AF12A71-020C-7044-BCB0-0FDCA387A4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6E1DBA-D4FB-184E-8D42-32A7E7E6B00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650CAB0-5406-D14D-8979-370B4609423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F751B6D-FD9E-0C41-9201-EB66C9A988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726A4-490C-9740-A1BE-3306EA400905}" type="datetimeFigureOut">
              <a:rPr lang="en-US" smtClean="0"/>
              <a:t>6/10/23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FFD04BD-35F4-9943-BF06-E0EC3842D4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E9AEF12-2A9D-2A46-A153-477B67DA92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ACD78-33E6-F14B-A93F-EC19FE720B8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2841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BE074B-332C-4249-B090-635D445E91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DE594C2-A0E9-2749-B925-9D48CF669B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726A4-490C-9740-A1BE-3306EA400905}" type="datetimeFigureOut">
              <a:rPr lang="en-US" smtClean="0"/>
              <a:t>6/10/23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3A96BD-B489-1D49-A6D0-14AC8AFAB3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53446F-8749-904B-85B2-A45F98531B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ACD78-33E6-F14B-A93F-EC19FE720B8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5473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E567E30-445B-144E-85CD-00D7809BAB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726A4-490C-9740-A1BE-3306EA400905}" type="datetimeFigureOut">
              <a:rPr lang="en-US" smtClean="0"/>
              <a:t>6/10/23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7AEF9E4-DF33-A64E-B1ED-BB255CF8B6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9B213C-6DA5-F34D-ADD7-96AFF8B728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ACD78-33E6-F14B-A93F-EC19FE720B8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9419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DA5DBE-848C-A74E-BDC2-C011D96B97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00D72C-5652-2740-AE30-0EC077A787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C00A0F-1EB3-904C-B6A4-DD5A6FEF4A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98D44C-EB58-C742-AF9D-6B08B23B67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726A4-490C-9740-A1BE-3306EA400905}" type="datetimeFigureOut">
              <a:rPr lang="en-US" smtClean="0"/>
              <a:t>6/10/23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9E25BE-7AAD-6249-83B2-765B70226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71FF23-9252-7641-B7EF-046992EA37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ACD78-33E6-F14B-A93F-EC19FE720B8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5732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12904-E832-2742-AA75-3B11616258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22E4317-28C2-CD49-AE14-4A1114B403A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281E00-4629-074F-84E3-92074F6011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DFDE7B-8B82-5847-8CD4-9C93B6C470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726A4-490C-9740-A1BE-3306EA400905}" type="datetimeFigureOut">
              <a:rPr lang="en-US" smtClean="0"/>
              <a:t>6/10/23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EBCC26-F73D-7244-9788-49EA029FBC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C1F308-B476-6E43-A3C0-2D5258680D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ACD78-33E6-F14B-A93F-EC19FE720B8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7439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3C8F0BE-BF0A-B242-BB8A-E6EDF79464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AB8B48-2F22-5042-8753-72912406DA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01919B-A2BD-544F-851D-F3F5B20B8F5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9726A4-490C-9740-A1BE-3306EA400905}" type="datetimeFigureOut">
              <a:rPr lang="en-US" smtClean="0"/>
              <a:t>6/10/23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9B4409-3E93-C343-96E8-844D470736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CC3577-36FE-3546-9A77-4A6F71D2C1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CACD78-33E6-F14B-A93F-EC19FE720B84}" type="slidenum">
              <a:rPr lang="en-US" smtClean="0"/>
              <a:t>‹Nº›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F2B67EE-2C88-404E-8E38-ED79C53C4F05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-102732" y="5896655"/>
            <a:ext cx="1147762" cy="1147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2429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tiff"/><Relationship Id="rId3" Type="http://schemas.openxmlformats.org/officeDocument/2006/relationships/audio" Target="../media/media2.m4a"/><Relationship Id="rId7" Type="http://schemas.openxmlformats.org/officeDocument/2006/relationships/image" Target="../media/image4.png"/><Relationship Id="rId2" Type="http://schemas.microsoft.com/office/2007/relationships/media" Target="../media/media2.m4a"/><Relationship Id="rId1" Type="http://schemas.openxmlformats.org/officeDocument/2006/relationships/tags" Target="../tags/tag1.xml"/><Relationship Id="rId6" Type="http://schemas.openxmlformats.org/officeDocument/2006/relationships/hyperlink" Target="http://www.portal.state.pa.us/portal/server.pt?open=514&amp;objID=588795&amp;mode=2" TargetMode="External"/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eg"/><Relationship Id="rId3" Type="http://schemas.openxmlformats.org/officeDocument/2006/relationships/audio" Target="../media/media2.m4a"/><Relationship Id="rId7" Type="http://schemas.openxmlformats.org/officeDocument/2006/relationships/image" Target="../media/image4.png"/><Relationship Id="rId2" Type="http://schemas.microsoft.com/office/2007/relationships/media" Target="../media/media2.m4a"/><Relationship Id="rId1" Type="http://schemas.openxmlformats.org/officeDocument/2006/relationships/tags" Target="../tags/tag2.xml"/><Relationship Id="rId6" Type="http://schemas.openxmlformats.org/officeDocument/2006/relationships/hyperlink" Target="http://www.portal.state.pa.us/portal/server.pt?open=514&amp;objID=588795&amp;mode=2" TargetMode="External"/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5.tif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tiff"/><Relationship Id="rId3" Type="http://schemas.openxmlformats.org/officeDocument/2006/relationships/audio" Target="../media/media2.m4a"/><Relationship Id="rId7" Type="http://schemas.openxmlformats.org/officeDocument/2006/relationships/image" Target="../media/image4.png"/><Relationship Id="rId2" Type="http://schemas.microsoft.com/office/2007/relationships/media" Target="../media/media2.m4a"/><Relationship Id="rId1" Type="http://schemas.openxmlformats.org/officeDocument/2006/relationships/tags" Target="../tags/tag3.xml"/><Relationship Id="rId6" Type="http://schemas.openxmlformats.org/officeDocument/2006/relationships/hyperlink" Target="http://www.portal.state.pa.us/portal/server.pt?open=514&amp;objID=588795&amp;mode=2" TargetMode="External"/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2.jpe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audio" Target="../media/media3.m4a"/><Relationship Id="rId7" Type="http://schemas.openxmlformats.org/officeDocument/2006/relationships/image" Target="../media/image7.png"/><Relationship Id="rId2" Type="http://schemas.microsoft.com/office/2007/relationships/media" Target="../media/media3.m4a"/><Relationship Id="rId1" Type="http://schemas.openxmlformats.org/officeDocument/2006/relationships/tags" Target="../tags/tag4.xml"/><Relationship Id="rId6" Type="http://schemas.openxmlformats.org/officeDocument/2006/relationships/image" Target="../media/image6.png"/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hyperlink" Target="https://www.nrcs.usda.gov/Internet/FSE_DOCUMENTS/stelprdb1044574.pdf" TargetMode="External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audio" Target="../media/media5.m4a"/><Relationship Id="rId7" Type="http://schemas.openxmlformats.org/officeDocument/2006/relationships/hyperlink" Target="https://www.nrcs.usda.gov/Internet/FSE_DOCUMENTS/stelprdb1044574.pdf" TargetMode="External"/><Relationship Id="rId2" Type="http://schemas.microsoft.com/office/2007/relationships/media" Target="../media/media5.m4a"/><Relationship Id="rId1" Type="http://schemas.openxmlformats.org/officeDocument/2006/relationships/tags" Target="../tags/tag5.xml"/><Relationship Id="rId6" Type="http://schemas.openxmlformats.org/officeDocument/2006/relationships/image" Target="../media/image8.png"/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waterlight.mynmi.net/watershed.html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D7C13D-DCD5-1248-BBB9-60272B5D837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 err="1"/>
              <a:t>Cuencas</a:t>
            </a:r>
            <a:r>
              <a:rPr lang="en-US" b="1" dirty="0"/>
              <a:t> </a:t>
            </a:r>
            <a:r>
              <a:rPr lang="en-US" b="1" dirty="0" err="1"/>
              <a:t>urbanas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93F69CF-A8EC-4140-8A7B-9BEC3A2333A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Módulo</a:t>
            </a:r>
            <a:r>
              <a:rPr lang="en-US" dirty="0"/>
              <a:t> de </a:t>
            </a:r>
            <a:r>
              <a:rPr lang="en-US" dirty="0" err="1"/>
              <a:t>Aprendizaje</a:t>
            </a:r>
            <a:r>
              <a:rPr lang="en-US" dirty="0"/>
              <a:t> #3</a:t>
            </a:r>
          </a:p>
        </p:txBody>
      </p:sp>
    </p:spTree>
    <p:extLst>
      <p:ext uri="{BB962C8B-B14F-4D97-AF65-F5344CB8AC3E}">
        <p14:creationId xmlns:p14="http://schemas.microsoft.com/office/powerpoint/2010/main" val="23895393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270A94-4BF1-E941-BC43-3FE414E8F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“Color Me a Watershed” -- Discussion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3E3D3B-B49F-0E4A-94A4-DA48E62412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049000" cy="479530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sz="3200" dirty="0" err="1"/>
              <a:t>Qué</a:t>
            </a:r>
            <a:r>
              <a:rPr lang="en-US" sz="3200" dirty="0"/>
              <a:t> </a:t>
            </a:r>
            <a:r>
              <a:rPr lang="en-US" sz="3200" dirty="0" err="1"/>
              <a:t>ocurre</a:t>
            </a:r>
            <a:r>
              <a:rPr lang="en-US" sz="3200" dirty="0"/>
              <a:t> con la </a:t>
            </a:r>
            <a:r>
              <a:rPr lang="en-US" sz="3200" dirty="0" err="1"/>
              <a:t>cantidad</a:t>
            </a:r>
            <a:r>
              <a:rPr lang="en-US" sz="3200" dirty="0"/>
              <a:t> de </a:t>
            </a:r>
            <a:r>
              <a:rPr lang="en-US" sz="3200" dirty="0" err="1"/>
              <a:t>terreno</a:t>
            </a:r>
            <a:r>
              <a:rPr lang="en-US" sz="3200" dirty="0"/>
              <a:t> forestall al pasar del </a:t>
            </a:r>
            <a:r>
              <a:rPr lang="en-US" sz="3200" dirty="0" err="1"/>
              <a:t>mapa</a:t>
            </a:r>
            <a:r>
              <a:rPr lang="en-US" sz="3200" dirty="0"/>
              <a:t> A al </a:t>
            </a:r>
            <a:r>
              <a:rPr lang="en-US" sz="3200" dirty="0" err="1"/>
              <a:t>mapa</a:t>
            </a:r>
            <a:r>
              <a:rPr lang="en-US" sz="3200" dirty="0"/>
              <a:t> C?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¿</a:t>
            </a:r>
            <a:r>
              <a:rPr lang="en-US" sz="3200" dirty="0" err="1"/>
              <a:t>Cuál</a:t>
            </a:r>
            <a:r>
              <a:rPr lang="en-US" sz="3200" dirty="0"/>
              <a:t> </a:t>
            </a:r>
            <a:r>
              <a:rPr lang="en-US" sz="3200" dirty="0" err="1"/>
              <a:t>tiene</a:t>
            </a:r>
            <a:r>
              <a:rPr lang="en-US" sz="3200" dirty="0"/>
              <a:t> </a:t>
            </a:r>
            <a:r>
              <a:rPr lang="en-US" sz="3200" dirty="0" err="1"/>
              <a:t>más</a:t>
            </a:r>
            <a:r>
              <a:rPr lang="en-US" sz="3200" dirty="0"/>
              <a:t> </a:t>
            </a:r>
            <a:r>
              <a:rPr lang="en-US" sz="3200" dirty="0" err="1"/>
              <a:t>suelo</a:t>
            </a:r>
            <a:r>
              <a:rPr lang="en-US" sz="3200" dirty="0"/>
              <a:t> </a:t>
            </a:r>
            <a:r>
              <a:rPr lang="en-US" sz="3200" dirty="0" err="1"/>
              <a:t>dedicado</a:t>
            </a:r>
            <a:r>
              <a:rPr lang="en-US" sz="3200" dirty="0"/>
              <a:t> al </a:t>
            </a:r>
            <a:r>
              <a:rPr lang="en-US" sz="3200" dirty="0" err="1"/>
              <a:t>uso</a:t>
            </a:r>
            <a:r>
              <a:rPr lang="en-US" sz="3200" dirty="0"/>
              <a:t> </a:t>
            </a:r>
            <a:r>
              <a:rPr lang="en-US" sz="3200" dirty="0" err="1"/>
              <a:t>residencial</a:t>
            </a:r>
            <a:r>
              <a:rPr lang="en-US" sz="3200" dirty="0"/>
              <a:t> (es </a:t>
            </a:r>
            <a:r>
              <a:rPr lang="en-US" sz="3200" dirty="0" err="1"/>
              <a:t>decir</a:t>
            </a:r>
            <a:r>
              <a:rPr lang="en-US" sz="3200" dirty="0"/>
              <a:t>, </a:t>
            </a:r>
            <a:r>
              <a:rPr lang="en-US" sz="3200" dirty="0" err="1"/>
              <a:t>asentamientos</a:t>
            </a:r>
            <a:r>
              <a:rPr lang="en-US" sz="3200" dirty="0"/>
              <a:t> </a:t>
            </a:r>
            <a:r>
              <a:rPr lang="en-US" sz="3200" dirty="0" err="1"/>
              <a:t>humanos</a:t>
            </a:r>
            <a:r>
              <a:rPr lang="en-US" sz="3200" dirty="0"/>
              <a:t>)?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¿</a:t>
            </a:r>
            <a:r>
              <a:rPr lang="en-US" sz="3200" dirty="0" err="1"/>
              <a:t>Dónde</a:t>
            </a:r>
            <a:r>
              <a:rPr lang="en-US" sz="3200" dirty="0"/>
              <a:t> se </a:t>
            </a:r>
            <a:r>
              <a:rPr lang="en-US" sz="3200" dirty="0" err="1"/>
              <a:t>localizan</a:t>
            </a:r>
            <a:r>
              <a:rPr lang="en-US" sz="3200" dirty="0"/>
              <a:t> la </a:t>
            </a:r>
            <a:r>
              <a:rPr lang="en-US" sz="3200" dirty="0" err="1"/>
              <a:t>mayoría</a:t>
            </a:r>
            <a:r>
              <a:rPr lang="en-US" sz="3200" dirty="0"/>
              <a:t> de los </a:t>
            </a:r>
            <a:r>
              <a:rPr lang="en-US" sz="3200" dirty="0" err="1"/>
              <a:t>asentamientos</a:t>
            </a:r>
            <a:r>
              <a:rPr lang="en-US" sz="3200" dirty="0"/>
              <a:t> </a:t>
            </a:r>
            <a:r>
              <a:rPr lang="en-US" sz="3200" dirty="0" err="1"/>
              <a:t>humanos</a:t>
            </a:r>
            <a:r>
              <a:rPr lang="en-US" sz="3200" dirty="0"/>
              <a:t> </a:t>
            </a:r>
            <a:r>
              <a:rPr lang="en-US" sz="3200" dirty="0" err="1"/>
              <a:t>sobre</a:t>
            </a:r>
            <a:r>
              <a:rPr lang="en-US" sz="3200" dirty="0"/>
              <a:t> el arroyo? ¿A </a:t>
            </a:r>
            <a:r>
              <a:rPr lang="en-US" sz="3200" dirty="0" err="1"/>
              <a:t>qué</a:t>
            </a:r>
            <a:r>
              <a:rPr lang="en-US" sz="3200" dirty="0"/>
              <a:t> crees que se debe?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05622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270A94-4BF1-E941-BC43-3FE414E8F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“Color Me a Watershed” -- Discussion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3E3D3B-B49F-0E4A-94A4-DA48E62412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049000" cy="479530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sz="3200" dirty="0" err="1"/>
              <a:t>Qué</a:t>
            </a:r>
            <a:r>
              <a:rPr lang="en-US" sz="3200" dirty="0"/>
              <a:t> </a:t>
            </a:r>
            <a:r>
              <a:rPr lang="en-US" sz="3200" dirty="0" err="1"/>
              <a:t>ocurre</a:t>
            </a:r>
            <a:r>
              <a:rPr lang="en-US" sz="3200" dirty="0"/>
              <a:t> con la </a:t>
            </a:r>
            <a:r>
              <a:rPr lang="en-US" sz="3200" dirty="0" err="1"/>
              <a:t>cantidad</a:t>
            </a:r>
            <a:r>
              <a:rPr lang="en-US" sz="3200" dirty="0"/>
              <a:t> de </a:t>
            </a:r>
            <a:r>
              <a:rPr lang="en-US" sz="3200" dirty="0" err="1"/>
              <a:t>terreno</a:t>
            </a:r>
            <a:r>
              <a:rPr lang="en-US" sz="3200" dirty="0"/>
              <a:t> forestall al pasar del </a:t>
            </a:r>
            <a:r>
              <a:rPr lang="en-US" sz="3200" dirty="0" err="1"/>
              <a:t>mapa</a:t>
            </a:r>
            <a:r>
              <a:rPr lang="en-US" sz="3200" dirty="0"/>
              <a:t> A al </a:t>
            </a:r>
            <a:r>
              <a:rPr lang="en-US" sz="3200" dirty="0" err="1"/>
              <a:t>mapa</a:t>
            </a:r>
            <a:r>
              <a:rPr lang="en-US" sz="3200" dirty="0"/>
              <a:t> C?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¿</a:t>
            </a:r>
            <a:r>
              <a:rPr lang="en-US" sz="3200" dirty="0" err="1"/>
              <a:t>Cuál</a:t>
            </a:r>
            <a:r>
              <a:rPr lang="en-US" sz="3200" dirty="0"/>
              <a:t> </a:t>
            </a:r>
            <a:r>
              <a:rPr lang="en-US" sz="3200" dirty="0" err="1"/>
              <a:t>tiene</a:t>
            </a:r>
            <a:r>
              <a:rPr lang="en-US" sz="3200" dirty="0"/>
              <a:t> </a:t>
            </a:r>
            <a:r>
              <a:rPr lang="en-US" sz="3200" dirty="0" err="1"/>
              <a:t>más</a:t>
            </a:r>
            <a:r>
              <a:rPr lang="en-US" sz="3200" dirty="0"/>
              <a:t> </a:t>
            </a:r>
            <a:r>
              <a:rPr lang="en-US" sz="3200" dirty="0" err="1"/>
              <a:t>suelo</a:t>
            </a:r>
            <a:r>
              <a:rPr lang="en-US" sz="3200" dirty="0"/>
              <a:t> </a:t>
            </a:r>
            <a:r>
              <a:rPr lang="en-US" sz="3200" dirty="0" err="1"/>
              <a:t>dedicado</a:t>
            </a:r>
            <a:r>
              <a:rPr lang="en-US" sz="3200" dirty="0"/>
              <a:t> al </a:t>
            </a:r>
            <a:r>
              <a:rPr lang="en-US" sz="3200" dirty="0" err="1"/>
              <a:t>uso</a:t>
            </a:r>
            <a:r>
              <a:rPr lang="en-US" sz="3200" dirty="0"/>
              <a:t> </a:t>
            </a:r>
            <a:r>
              <a:rPr lang="en-US" sz="3200" dirty="0" err="1"/>
              <a:t>residencial</a:t>
            </a:r>
            <a:r>
              <a:rPr lang="en-US" sz="3200" dirty="0"/>
              <a:t> (es </a:t>
            </a:r>
            <a:r>
              <a:rPr lang="en-US" sz="3200" dirty="0" err="1"/>
              <a:t>decir</a:t>
            </a:r>
            <a:r>
              <a:rPr lang="en-US" sz="3200" dirty="0"/>
              <a:t>, </a:t>
            </a:r>
            <a:r>
              <a:rPr lang="en-US" sz="3200" dirty="0" err="1"/>
              <a:t>asentamientos</a:t>
            </a:r>
            <a:r>
              <a:rPr lang="en-US" sz="3200" dirty="0"/>
              <a:t> </a:t>
            </a:r>
            <a:r>
              <a:rPr lang="en-US" sz="3200" dirty="0" err="1"/>
              <a:t>humanos</a:t>
            </a:r>
            <a:r>
              <a:rPr lang="en-US" sz="3200" dirty="0"/>
              <a:t>)?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¿</a:t>
            </a:r>
            <a:r>
              <a:rPr lang="en-US" sz="3200" dirty="0" err="1"/>
              <a:t>Dónde</a:t>
            </a:r>
            <a:r>
              <a:rPr lang="en-US" sz="3200" dirty="0"/>
              <a:t> se </a:t>
            </a:r>
            <a:r>
              <a:rPr lang="en-US" sz="3200" dirty="0" err="1"/>
              <a:t>localizan</a:t>
            </a:r>
            <a:r>
              <a:rPr lang="en-US" sz="3200" dirty="0"/>
              <a:t> la </a:t>
            </a:r>
            <a:r>
              <a:rPr lang="en-US" sz="3200" dirty="0" err="1"/>
              <a:t>mayoría</a:t>
            </a:r>
            <a:r>
              <a:rPr lang="en-US" sz="3200" dirty="0"/>
              <a:t> de los </a:t>
            </a:r>
            <a:r>
              <a:rPr lang="en-US" sz="3200" dirty="0" err="1"/>
              <a:t>asentamientos</a:t>
            </a:r>
            <a:r>
              <a:rPr lang="en-US" sz="3200" dirty="0"/>
              <a:t> </a:t>
            </a:r>
            <a:r>
              <a:rPr lang="en-US" sz="3200" dirty="0" err="1"/>
              <a:t>humanos</a:t>
            </a:r>
            <a:r>
              <a:rPr lang="en-US" sz="3200" dirty="0"/>
              <a:t> </a:t>
            </a:r>
            <a:r>
              <a:rPr lang="en-US" sz="3200" dirty="0" err="1"/>
              <a:t>sobre</a:t>
            </a:r>
            <a:r>
              <a:rPr lang="en-US" sz="3200" dirty="0"/>
              <a:t> el arroyo? ¿A </a:t>
            </a:r>
            <a:r>
              <a:rPr lang="en-US" sz="3200" dirty="0" err="1"/>
              <a:t>qué</a:t>
            </a:r>
            <a:r>
              <a:rPr lang="en-US" sz="3200" dirty="0"/>
              <a:t> crees que se debe?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¿</a:t>
            </a:r>
            <a:r>
              <a:rPr lang="en-US" sz="3200" dirty="0" err="1"/>
              <a:t>Qué</a:t>
            </a:r>
            <a:r>
              <a:rPr lang="en-US" sz="3200" dirty="0"/>
              <a:t> </a:t>
            </a:r>
            <a:r>
              <a:rPr lang="en-US" sz="3200" dirty="0" err="1"/>
              <a:t>efectos</a:t>
            </a:r>
            <a:r>
              <a:rPr lang="en-US" sz="3200" dirty="0"/>
              <a:t> </a:t>
            </a:r>
            <a:r>
              <a:rPr lang="en-US" sz="3200" dirty="0" err="1"/>
              <a:t>pueden</a:t>
            </a:r>
            <a:r>
              <a:rPr lang="en-US" sz="3200" dirty="0"/>
              <a:t> </a:t>
            </a:r>
            <a:r>
              <a:rPr lang="en-US" sz="3200" dirty="0" err="1"/>
              <a:t>tener</a:t>
            </a:r>
            <a:r>
              <a:rPr lang="en-US" sz="3200" dirty="0"/>
              <a:t> </a:t>
            </a:r>
            <a:r>
              <a:rPr lang="en-US" sz="3200" dirty="0" err="1"/>
              <a:t>estos</a:t>
            </a:r>
            <a:r>
              <a:rPr lang="en-US" sz="3200" dirty="0"/>
              <a:t> </a:t>
            </a:r>
            <a:r>
              <a:rPr lang="en-US" sz="3200" dirty="0" err="1"/>
              <a:t>asentamientos</a:t>
            </a:r>
            <a:r>
              <a:rPr lang="en-US" sz="3200" dirty="0"/>
              <a:t> </a:t>
            </a:r>
            <a:r>
              <a:rPr lang="en-US" sz="3200" dirty="0" err="1"/>
              <a:t>humanos</a:t>
            </a:r>
            <a:r>
              <a:rPr lang="en-US" sz="3200" dirty="0"/>
              <a:t> </a:t>
            </a:r>
            <a:r>
              <a:rPr lang="en-US" sz="3200" dirty="0" err="1"/>
              <a:t>sobre</a:t>
            </a:r>
            <a:r>
              <a:rPr lang="en-US" sz="3200" dirty="0"/>
              <a:t> el arroyo?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47727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90CC058-47A9-BC4F-A31E-767184AB0CD1}"/>
              </a:ext>
            </a:extLst>
          </p:cNvPr>
          <p:cNvSpPr txBox="1"/>
          <p:nvPr/>
        </p:nvSpPr>
        <p:spPr>
          <a:xfrm>
            <a:off x="3240891" y="2613392"/>
            <a:ext cx="5710218" cy="1631216"/>
          </a:xfrm>
          <a:prstGeom prst="rect">
            <a:avLst/>
          </a:prstGeom>
          <a:solidFill>
            <a:srgbClr val="ECC2D8"/>
          </a:solidFill>
          <a:ln w="53975">
            <a:solidFill>
              <a:srgbClr val="00206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0000" dirty="0">
                <a:latin typeface="Impact" panose="020B0806030902050204" pitchFamily="34" charset="0"/>
              </a:rPr>
              <a:t>Descanso!</a:t>
            </a:r>
          </a:p>
        </p:txBody>
      </p:sp>
    </p:spTree>
    <p:extLst>
      <p:ext uri="{BB962C8B-B14F-4D97-AF65-F5344CB8AC3E}">
        <p14:creationId xmlns:p14="http://schemas.microsoft.com/office/powerpoint/2010/main" val="10250997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475DE-2241-B242-83C4-B137A00949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PPT/</a:t>
            </a:r>
            <a:r>
              <a:rPr lang="en-US" b="1" dirty="0" err="1"/>
              <a:t>Notas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0F09BE-ACF7-A34C-B663-1DDDCF3EC6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u="sng" dirty="0" err="1"/>
              <a:t>Instrucciones</a:t>
            </a:r>
            <a:r>
              <a:rPr lang="en-US" u="sng" dirty="0"/>
              <a:t>:</a:t>
            </a:r>
          </a:p>
          <a:p>
            <a:r>
              <a:rPr lang="en-US" dirty="0" err="1"/>
              <a:t>Escuchar</a:t>
            </a:r>
            <a:r>
              <a:rPr lang="en-US" dirty="0"/>
              <a:t> y </a:t>
            </a:r>
            <a:r>
              <a:rPr lang="en-US" dirty="0" err="1"/>
              <a:t>hacer</a:t>
            </a:r>
            <a:r>
              <a:rPr lang="en-US" dirty="0"/>
              <a:t> </a:t>
            </a:r>
            <a:r>
              <a:rPr lang="en-US" dirty="0" err="1"/>
              <a:t>preguntas</a:t>
            </a:r>
            <a:r>
              <a:rPr lang="en-US" dirty="0"/>
              <a:t>!</a:t>
            </a:r>
          </a:p>
          <a:p>
            <a:r>
              <a:rPr lang="en-US" dirty="0" err="1"/>
              <a:t>Anotar</a:t>
            </a:r>
            <a:r>
              <a:rPr lang="en-US" dirty="0"/>
              <a:t> </a:t>
            </a:r>
            <a:r>
              <a:rPr lang="en-US" dirty="0" err="1"/>
              <a:t>toso</a:t>
            </a:r>
            <a:r>
              <a:rPr lang="en-US" dirty="0"/>
              <a:t> lo que </a:t>
            </a:r>
            <a:r>
              <a:rPr lang="en-US" dirty="0" err="1"/>
              <a:t>vea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b="1" u="sng" dirty="0" err="1">
                <a:solidFill>
                  <a:schemeClr val="accent4">
                    <a:lumMod val="50000"/>
                  </a:schemeClr>
                </a:solidFill>
              </a:rPr>
              <a:t>negrita</a:t>
            </a:r>
            <a:r>
              <a:rPr lang="en-US" b="1" u="sng" dirty="0">
                <a:solidFill>
                  <a:schemeClr val="accent4">
                    <a:lumMod val="50000"/>
                  </a:schemeClr>
                </a:solidFill>
              </a:rPr>
              <a:t>, </a:t>
            </a:r>
            <a:r>
              <a:rPr lang="en-US" b="1" u="sng" dirty="0" err="1">
                <a:solidFill>
                  <a:schemeClr val="accent4">
                    <a:lumMod val="50000"/>
                  </a:schemeClr>
                </a:solidFill>
              </a:rPr>
              <a:t>marrón</a:t>
            </a:r>
            <a:r>
              <a:rPr lang="en-US" b="1" u="sng" dirty="0">
                <a:solidFill>
                  <a:schemeClr val="accent4">
                    <a:lumMod val="50000"/>
                  </a:schemeClr>
                </a:solidFill>
              </a:rPr>
              <a:t>, y </a:t>
            </a:r>
            <a:r>
              <a:rPr lang="en-US" b="1" u="sng" dirty="0" err="1">
                <a:solidFill>
                  <a:schemeClr val="accent4">
                    <a:lumMod val="50000"/>
                  </a:schemeClr>
                </a:solidFill>
              </a:rPr>
              <a:t>subrayado</a:t>
            </a:r>
            <a:endParaRPr lang="en-US" b="1" u="sng" dirty="0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48567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3C888E-2451-4713-97C7-DCD5B6CB90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9680" y="0"/>
            <a:ext cx="10058400" cy="3892168"/>
          </a:xfrm>
        </p:spPr>
        <p:txBody>
          <a:bodyPr>
            <a:normAutofit/>
          </a:bodyPr>
          <a:lstStyle/>
          <a:p>
            <a:r>
              <a:rPr lang="en-US" b="1" dirty="0"/>
              <a:t>¿Por </a:t>
            </a:r>
            <a:r>
              <a:rPr lang="en-US" b="1" dirty="0" err="1"/>
              <a:t>qué</a:t>
            </a:r>
            <a:r>
              <a:rPr lang="en-US" b="1" dirty="0"/>
              <a:t> son </a:t>
            </a:r>
            <a:r>
              <a:rPr lang="en-US" b="1" dirty="0" err="1"/>
              <a:t>únicas</a:t>
            </a:r>
            <a:r>
              <a:rPr lang="en-US" b="1" dirty="0"/>
              <a:t> las </a:t>
            </a:r>
            <a:r>
              <a:rPr lang="en-US" b="1" dirty="0" err="1"/>
              <a:t>cuencas</a:t>
            </a:r>
            <a:r>
              <a:rPr lang="en-US" b="1" dirty="0"/>
              <a:t> </a:t>
            </a:r>
            <a:r>
              <a:rPr lang="en-US" b="1" dirty="0" err="1"/>
              <a:t>urbanas</a:t>
            </a:r>
            <a:r>
              <a:rPr lang="en-US" b="1" dirty="0"/>
              <a:t>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35A6D93-00FD-43E1-A2FF-378C14DF3A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5225240"/>
            <a:ext cx="10058400" cy="1143000"/>
          </a:xfrm>
        </p:spPr>
        <p:txBody>
          <a:bodyPr>
            <a:normAutofit/>
          </a:bodyPr>
          <a:lstStyle/>
          <a:p>
            <a:r>
              <a:rPr lang="en-US" dirty="0"/>
              <a:t>Un </a:t>
            </a:r>
            <a:r>
              <a:rPr lang="en-US" dirty="0" err="1"/>
              <a:t>módulo</a:t>
            </a:r>
            <a:r>
              <a:rPr lang="en-US" dirty="0"/>
              <a:t> de red de </a:t>
            </a:r>
            <a:r>
              <a:rPr lang="en-US" dirty="0" err="1"/>
              <a:t>aprendizaje</a:t>
            </a:r>
            <a:r>
              <a:rPr lang="en-US" dirty="0"/>
              <a:t> de </a:t>
            </a:r>
            <a:r>
              <a:rPr lang="en-US" dirty="0" err="1"/>
              <a:t>cuencas</a:t>
            </a:r>
            <a:r>
              <a:rPr lang="en-US" dirty="0"/>
              <a:t> </a:t>
            </a:r>
            <a:r>
              <a:rPr lang="en-US" dirty="0" err="1"/>
              <a:t>hidrográficas</a:t>
            </a:r>
            <a:endParaRPr lang="en-US" dirty="0"/>
          </a:p>
          <a:p>
            <a:r>
              <a:rPr lang="en-US" sz="1300" i="1" cap="none" dirty="0">
                <a:latin typeface="+mn-lt"/>
              </a:rPr>
              <a:t>Este material se </a:t>
            </a:r>
            <a:r>
              <a:rPr lang="en-US" sz="1300" i="1" cap="none" dirty="0" err="1">
                <a:latin typeface="+mn-lt"/>
              </a:rPr>
              <a:t>generó</a:t>
            </a:r>
            <a:r>
              <a:rPr lang="en-US" sz="1300" i="1" cap="none" dirty="0">
                <a:latin typeface="+mn-lt"/>
              </a:rPr>
              <a:t> </a:t>
            </a:r>
            <a:r>
              <a:rPr lang="en-US" sz="1300" i="1" cap="none" dirty="0" err="1">
                <a:latin typeface="+mn-lt"/>
              </a:rPr>
              <a:t>como</a:t>
            </a:r>
            <a:r>
              <a:rPr lang="en-US" sz="1300" i="1" cap="none" dirty="0">
                <a:latin typeface="+mn-lt"/>
              </a:rPr>
              <a:t> </a:t>
            </a:r>
            <a:r>
              <a:rPr lang="en-US" sz="1300" i="1" cap="none" dirty="0" err="1">
                <a:latin typeface="+mn-lt"/>
              </a:rPr>
              <a:t>parte</a:t>
            </a:r>
            <a:r>
              <a:rPr lang="en-US" sz="1300" i="1" cap="none" dirty="0">
                <a:latin typeface="+mn-lt"/>
              </a:rPr>
              <a:t> de una </a:t>
            </a:r>
            <a:r>
              <a:rPr lang="en-US" sz="1300" i="1" cap="none" dirty="0" err="1">
                <a:latin typeface="+mn-lt"/>
              </a:rPr>
              <a:t>colaboración</a:t>
            </a:r>
            <a:r>
              <a:rPr lang="en-US" sz="1300" i="1" cap="none" dirty="0">
                <a:latin typeface="+mn-lt"/>
              </a:rPr>
              <a:t> entre </a:t>
            </a:r>
            <a:r>
              <a:rPr lang="en-US" sz="1300" i="1" cap="none" dirty="0" err="1">
                <a:latin typeface="+mn-lt"/>
              </a:rPr>
              <a:t>miembros</a:t>
            </a:r>
            <a:r>
              <a:rPr lang="en-US" sz="1300" i="1" cap="none" dirty="0">
                <a:latin typeface="+mn-lt"/>
              </a:rPr>
              <a:t> de la Red de </a:t>
            </a:r>
            <a:r>
              <a:rPr lang="en-US" sz="1300" i="1" cap="none" dirty="0" err="1">
                <a:latin typeface="+mn-lt"/>
              </a:rPr>
              <a:t>Aprendizaje</a:t>
            </a:r>
            <a:r>
              <a:rPr lang="en-US" sz="1300" i="1" cap="none" dirty="0">
                <a:latin typeface="+mn-lt"/>
              </a:rPr>
              <a:t> de </a:t>
            </a:r>
            <a:r>
              <a:rPr lang="en-US" sz="1300" i="1" cap="none" dirty="0" err="1">
                <a:latin typeface="+mn-lt"/>
              </a:rPr>
              <a:t>Cuencas</a:t>
            </a:r>
            <a:r>
              <a:rPr lang="en-US" sz="1300" i="1" cap="none" dirty="0">
                <a:latin typeface="+mn-lt"/>
              </a:rPr>
              <a:t> </a:t>
            </a:r>
            <a:r>
              <a:rPr lang="en-US" sz="1300" i="1" cap="none" dirty="0" err="1">
                <a:latin typeface="+mn-lt"/>
              </a:rPr>
              <a:t>Hidrográficas</a:t>
            </a:r>
            <a:r>
              <a:rPr lang="en-US" sz="1300" i="1" cap="none" dirty="0">
                <a:latin typeface="+mn-lt"/>
              </a:rPr>
              <a:t> de Atlanta y </a:t>
            </a:r>
            <a:r>
              <a:rPr lang="en-US" sz="1300" i="1" cap="none" dirty="0" err="1">
                <a:latin typeface="+mn-lt"/>
              </a:rPr>
              <a:t>estudiantes</a:t>
            </a:r>
            <a:r>
              <a:rPr lang="en-US" sz="1300" i="1" cap="none" dirty="0">
                <a:latin typeface="+mn-lt"/>
              </a:rPr>
              <a:t> y </a:t>
            </a:r>
            <a:r>
              <a:rPr lang="en-US" sz="1300" i="1" cap="none" dirty="0" err="1">
                <a:latin typeface="+mn-lt"/>
              </a:rPr>
              <a:t>profesores</a:t>
            </a:r>
            <a:r>
              <a:rPr lang="en-US" sz="1300" i="1" cap="none" dirty="0">
                <a:latin typeface="+mn-lt"/>
              </a:rPr>
              <a:t> de un </a:t>
            </a:r>
            <a:r>
              <a:rPr lang="en-US" sz="1300" i="1" cap="none" dirty="0" err="1">
                <a:latin typeface="+mn-lt"/>
              </a:rPr>
              <a:t>curso</a:t>
            </a:r>
            <a:r>
              <a:rPr lang="en-US" sz="1300" i="1" cap="none" dirty="0">
                <a:latin typeface="+mn-lt"/>
              </a:rPr>
              <a:t> de </a:t>
            </a:r>
            <a:r>
              <a:rPr lang="en-US" sz="1300" i="1" cap="none" dirty="0" err="1">
                <a:latin typeface="+mn-lt"/>
              </a:rPr>
              <a:t>aprendizaje</a:t>
            </a:r>
            <a:r>
              <a:rPr lang="en-US" sz="1300" i="1" cap="none" dirty="0">
                <a:latin typeface="+mn-lt"/>
              </a:rPr>
              <a:t> de </a:t>
            </a:r>
            <a:r>
              <a:rPr lang="en-US" sz="1300" i="1" cap="none" dirty="0" err="1">
                <a:latin typeface="+mn-lt"/>
              </a:rPr>
              <a:t>servicio</a:t>
            </a:r>
            <a:r>
              <a:rPr lang="en-US" sz="1300" i="1" cap="none" dirty="0">
                <a:latin typeface="+mn-lt"/>
              </a:rPr>
              <a:t> </a:t>
            </a:r>
            <a:r>
              <a:rPr lang="en-US" sz="1300" i="1" cap="none" dirty="0" err="1">
                <a:latin typeface="+mn-lt"/>
              </a:rPr>
              <a:t>en</a:t>
            </a:r>
            <a:r>
              <a:rPr lang="en-US" sz="1300" i="1" cap="none" dirty="0">
                <a:latin typeface="+mn-lt"/>
              </a:rPr>
              <a:t> </a:t>
            </a:r>
            <a:r>
              <a:rPr lang="en-US" sz="1300" i="1" cap="none" dirty="0" err="1">
                <a:latin typeface="+mn-lt"/>
              </a:rPr>
              <a:t>ecología</a:t>
            </a:r>
            <a:r>
              <a:rPr lang="en-US" sz="1300" i="1" cap="none" dirty="0">
                <a:latin typeface="+mn-lt"/>
              </a:rPr>
              <a:t> </a:t>
            </a:r>
            <a:r>
              <a:rPr lang="en-US" sz="1300" i="1" cap="none" dirty="0" err="1">
                <a:latin typeface="+mn-lt"/>
              </a:rPr>
              <a:t>urbana</a:t>
            </a:r>
            <a:r>
              <a:rPr lang="en-US" sz="1300" i="1" cap="none" dirty="0">
                <a:latin typeface="+mn-lt"/>
              </a:rPr>
              <a:t>. Los puntos de vista y </a:t>
            </a:r>
            <a:r>
              <a:rPr lang="en-US" sz="1300" i="1" cap="none" dirty="0" err="1">
                <a:latin typeface="+mn-lt"/>
              </a:rPr>
              <a:t>opiniones</a:t>
            </a:r>
            <a:r>
              <a:rPr lang="en-US" sz="1300" i="1" cap="none" dirty="0">
                <a:latin typeface="+mn-lt"/>
              </a:rPr>
              <a:t> </a:t>
            </a:r>
            <a:r>
              <a:rPr lang="en-US" sz="1300" i="1" cap="none" dirty="0" err="1">
                <a:latin typeface="+mn-lt"/>
              </a:rPr>
              <a:t>expresados</a:t>
            </a:r>
            <a:r>
              <a:rPr lang="en-US" sz="1300" i="1" cap="none" dirty="0">
                <a:latin typeface="+mn-lt"/>
              </a:rPr>
              <a:t> </a:t>
            </a:r>
            <a:r>
              <a:rPr lang="en-US" sz="1300" i="1" cap="none" dirty="0" err="1">
                <a:latin typeface="+mn-lt"/>
              </a:rPr>
              <a:t>en</a:t>
            </a:r>
            <a:r>
              <a:rPr lang="en-US" sz="1300" i="1" cap="none" dirty="0">
                <a:latin typeface="+mn-lt"/>
              </a:rPr>
              <a:t> </a:t>
            </a:r>
            <a:r>
              <a:rPr lang="en-US" sz="1300" i="1" cap="none" dirty="0" err="1">
                <a:latin typeface="+mn-lt"/>
              </a:rPr>
              <a:t>este</a:t>
            </a:r>
            <a:r>
              <a:rPr lang="en-US" sz="1300" i="1" cap="none" dirty="0">
                <a:latin typeface="+mn-lt"/>
              </a:rPr>
              <a:t> material son los de los </a:t>
            </a:r>
            <a:r>
              <a:rPr lang="en-US" sz="1300" i="1" cap="none" dirty="0" err="1">
                <a:latin typeface="+mn-lt"/>
              </a:rPr>
              <a:t>autores</a:t>
            </a:r>
            <a:r>
              <a:rPr lang="en-US" sz="1300" i="1" cap="none" dirty="0">
                <a:latin typeface="+mn-lt"/>
              </a:rPr>
              <a:t> y no </a:t>
            </a:r>
            <a:r>
              <a:rPr lang="en-US" sz="1300" i="1" cap="none" dirty="0" err="1">
                <a:latin typeface="+mn-lt"/>
              </a:rPr>
              <a:t>reflejan</a:t>
            </a:r>
            <a:r>
              <a:rPr lang="en-US" sz="1300" i="1" cap="none" dirty="0">
                <a:latin typeface="+mn-lt"/>
              </a:rPr>
              <a:t> </a:t>
            </a:r>
            <a:r>
              <a:rPr lang="en-US" sz="1300" i="1" cap="none" dirty="0" err="1">
                <a:latin typeface="+mn-lt"/>
              </a:rPr>
              <a:t>necesariamente</a:t>
            </a:r>
            <a:r>
              <a:rPr lang="en-US" sz="1300" i="1" cap="none" dirty="0">
                <a:latin typeface="+mn-lt"/>
              </a:rPr>
              <a:t> la </a:t>
            </a:r>
            <a:r>
              <a:rPr lang="en-US" sz="1300" i="1" cap="none" dirty="0" err="1">
                <a:latin typeface="+mn-lt"/>
              </a:rPr>
              <a:t>política</a:t>
            </a:r>
            <a:r>
              <a:rPr lang="en-US" sz="1300" i="1" cap="none" dirty="0">
                <a:latin typeface="+mn-lt"/>
              </a:rPr>
              <a:t> o </a:t>
            </a:r>
            <a:r>
              <a:rPr lang="en-US" sz="1300" i="1" cap="none" dirty="0" err="1">
                <a:latin typeface="+mn-lt"/>
              </a:rPr>
              <a:t>posición</a:t>
            </a:r>
            <a:r>
              <a:rPr lang="en-US" sz="1300" i="1" cap="none" dirty="0">
                <a:latin typeface="+mn-lt"/>
              </a:rPr>
              <a:t> </a:t>
            </a:r>
            <a:r>
              <a:rPr lang="en-US" sz="1300" i="1" cap="none" dirty="0" err="1">
                <a:latin typeface="+mn-lt"/>
              </a:rPr>
              <a:t>oficial</a:t>
            </a:r>
            <a:r>
              <a:rPr lang="en-US" sz="1300" i="1" cap="none" dirty="0">
                <a:latin typeface="+mn-lt"/>
              </a:rPr>
              <a:t> de la Universidad de Georgia.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915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248"/>
    </mc:Choice>
    <mc:Fallback xmlns="">
      <p:transition spd="slow" advTm="112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1903952-D9C2-FD4F-B40E-6520EF00CC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3058"/>
            <a:ext cx="10515600" cy="4351338"/>
          </a:xfrm>
        </p:spPr>
        <p:txBody>
          <a:bodyPr>
            <a:noAutofit/>
          </a:bodyPr>
          <a:lstStyle/>
          <a:p>
            <a:r>
              <a:rPr lang="en-US" sz="2400" dirty="0"/>
              <a:t>Cuenca </a:t>
            </a:r>
            <a:r>
              <a:rPr lang="en-US" sz="2400" dirty="0" err="1"/>
              <a:t>hidrográfica</a:t>
            </a:r>
            <a:r>
              <a:rPr lang="en-US" sz="2400" dirty="0"/>
              <a:t> -- </a:t>
            </a:r>
            <a:r>
              <a:rPr lang="en-US" sz="2400" b="1" u="sng" dirty="0">
                <a:solidFill>
                  <a:schemeClr val="accent4">
                    <a:lumMod val="50000"/>
                  </a:schemeClr>
                </a:solidFill>
              </a:rPr>
              <a:t>zona de tierra </a:t>
            </a:r>
            <a:r>
              <a:rPr lang="en-US" sz="2400" b="1" u="sng" dirty="0" err="1">
                <a:solidFill>
                  <a:schemeClr val="accent4">
                    <a:lumMod val="50000"/>
                  </a:schemeClr>
                </a:solidFill>
              </a:rPr>
              <a:t>en</a:t>
            </a:r>
            <a:r>
              <a:rPr lang="en-US" sz="2400" b="1" u="sng" dirty="0">
                <a:solidFill>
                  <a:schemeClr val="accent4">
                    <a:lumMod val="50000"/>
                  </a:schemeClr>
                </a:solidFill>
              </a:rPr>
              <a:t> la que el </a:t>
            </a:r>
            <a:r>
              <a:rPr lang="en-US" sz="2400" b="1" u="sng" dirty="0" err="1">
                <a:solidFill>
                  <a:schemeClr val="accent4">
                    <a:lumMod val="50000"/>
                  </a:schemeClr>
                </a:solidFill>
              </a:rPr>
              <a:t>agua</a:t>
            </a:r>
            <a:r>
              <a:rPr lang="en-US" sz="2400" b="1" u="sng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2400" b="1" u="sng" dirty="0" err="1">
                <a:solidFill>
                  <a:schemeClr val="accent4">
                    <a:lumMod val="50000"/>
                  </a:schemeClr>
                </a:solidFill>
              </a:rPr>
              <a:t>desemboca</a:t>
            </a:r>
            <a:r>
              <a:rPr lang="en-US" sz="2400" b="1" u="sng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2400" b="1" u="sng" dirty="0" err="1">
                <a:solidFill>
                  <a:schemeClr val="accent4">
                    <a:lumMod val="50000"/>
                  </a:schemeClr>
                </a:solidFill>
              </a:rPr>
              <a:t>en</a:t>
            </a:r>
            <a:r>
              <a:rPr lang="en-US" sz="2400" b="1" u="sng" dirty="0">
                <a:solidFill>
                  <a:schemeClr val="accent4">
                    <a:lumMod val="50000"/>
                  </a:schemeClr>
                </a:solidFill>
              </a:rPr>
              <a:t> una masa de </a:t>
            </a:r>
            <a:r>
              <a:rPr lang="en-US" sz="2400" b="1" u="sng" dirty="0" err="1">
                <a:solidFill>
                  <a:schemeClr val="accent4">
                    <a:lumMod val="50000"/>
                  </a:schemeClr>
                </a:solidFill>
              </a:rPr>
              <a:t>agua</a:t>
            </a:r>
            <a:r>
              <a:rPr lang="en-US" sz="2400" b="1" u="sng" dirty="0">
                <a:solidFill>
                  <a:schemeClr val="accent4">
                    <a:lumMod val="50000"/>
                  </a:schemeClr>
                </a:solidFill>
              </a:rPr>
              <a:t> mayor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endParaRPr lang="en-US" sz="2400" b="1" u="sng" dirty="0">
              <a:solidFill>
                <a:schemeClr val="accent4">
                  <a:lumMod val="50000"/>
                </a:schemeClr>
              </a:solidFill>
            </a:endParaRPr>
          </a:p>
          <a:p>
            <a:pPr marL="283464" lvl="1" indent="0">
              <a:buNone/>
            </a:pPr>
            <a:r>
              <a:rPr lang="en-US" sz="2400" dirty="0"/>
              <a:t>				</a:t>
            </a:r>
          </a:p>
          <a:p>
            <a:pPr marL="283464" lvl="1" indent="0">
              <a:buNone/>
            </a:pPr>
            <a:r>
              <a:rPr lang="en-US" sz="2400" dirty="0"/>
              <a:t>				</a:t>
            </a:r>
          </a:p>
          <a:p>
            <a:pPr marL="283464" lvl="1" indent="0">
              <a:buNone/>
            </a:pPr>
            <a:endParaRPr lang="en-US" sz="2400" dirty="0"/>
          </a:p>
          <a:p>
            <a:pPr marL="283464" lvl="1" indent="0">
              <a:buNone/>
            </a:pPr>
            <a:r>
              <a:rPr lang="en-US" sz="2400" dirty="0"/>
              <a:t>			</a:t>
            </a:r>
          </a:p>
          <a:p>
            <a:pPr marL="283464" lvl="1" indent="0">
              <a:buNone/>
            </a:pPr>
            <a:endParaRPr lang="en-US" sz="2400" dirty="0"/>
          </a:p>
          <a:p>
            <a:pPr marL="283464" lvl="1" indent="0">
              <a:buNone/>
            </a:pPr>
            <a:endParaRPr lang="en-US" sz="2400" dirty="0"/>
          </a:p>
          <a:p>
            <a:pPr marL="283464" lvl="1" indent="0">
              <a:buNone/>
            </a:pPr>
            <a:endParaRPr lang="en-US" sz="2400" dirty="0"/>
          </a:p>
          <a:p>
            <a:pPr marL="283464" lvl="1" indent="0">
              <a:buNone/>
            </a:pPr>
            <a:r>
              <a:rPr lang="en-US" sz="2400" dirty="0"/>
              <a:t>			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Todos</a:t>
            </a:r>
            <a:r>
              <a:rPr lang="en-US" dirty="0"/>
              <a:t> </a:t>
            </a:r>
            <a:r>
              <a:rPr lang="en-US" dirty="0" err="1"/>
              <a:t>vivimos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una </a:t>
            </a:r>
            <a:r>
              <a:rPr lang="en-US" dirty="0" err="1"/>
              <a:t>cuenca</a:t>
            </a:r>
            <a:r>
              <a:rPr lang="fr-FR" dirty="0"/>
              <a:t>! 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C70B24-D2B6-594A-9CE7-1D44DB4E23CF}"/>
              </a:ext>
            </a:extLst>
          </p:cNvPr>
          <p:cNvSpPr txBox="1"/>
          <p:nvPr/>
        </p:nvSpPr>
        <p:spPr>
          <a:xfrm>
            <a:off x="7610118" y="6582489"/>
            <a:ext cx="45818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>
                <a:hlinkClick r:id="rId6"/>
              </a:rPr>
              <a:t>http://www.portal.state.pa.us/portal/server.pt?open=514&amp;objID=588795&amp;mode=2</a:t>
            </a:r>
            <a:endParaRPr lang="en-US" sz="1000" dirty="0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D9B5D43-B0EB-6A4A-B6D7-EA72B15D148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6844" y="2525038"/>
            <a:ext cx="7067485" cy="322310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97438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6223">
        <p:fade/>
      </p:transition>
    </mc:Choice>
    <mc:Fallback xmlns="">
      <p:transition spd="med" advTm="5622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10" grpId="0" uiExpand="1" build="p"/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4CAD2B6C-B7E3-894B-8845-21E22A30EA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3058"/>
            <a:ext cx="10515600" cy="4351338"/>
          </a:xfrm>
        </p:spPr>
        <p:txBody>
          <a:bodyPr>
            <a:noAutofit/>
          </a:bodyPr>
          <a:lstStyle/>
          <a:p>
            <a:r>
              <a:rPr lang="en-US" sz="2400" dirty="0"/>
              <a:t>Cuenca </a:t>
            </a:r>
            <a:r>
              <a:rPr lang="en-US" sz="2400" dirty="0" err="1"/>
              <a:t>hidrográfica</a:t>
            </a:r>
            <a:r>
              <a:rPr lang="en-US" sz="2400" dirty="0"/>
              <a:t> -- </a:t>
            </a:r>
            <a:r>
              <a:rPr lang="en-US" sz="2400" b="1" u="sng" dirty="0">
                <a:solidFill>
                  <a:schemeClr val="accent4">
                    <a:lumMod val="50000"/>
                  </a:schemeClr>
                </a:solidFill>
              </a:rPr>
              <a:t>zona de tierra </a:t>
            </a:r>
            <a:r>
              <a:rPr lang="en-US" sz="2400" b="1" u="sng" dirty="0" err="1">
                <a:solidFill>
                  <a:schemeClr val="accent4">
                    <a:lumMod val="50000"/>
                  </a:schemeClr>
                </a:solidFill>
              </a:rPr>
              <a:t>en</a:t>
            </a:r>
            <a:r>
              <a:rPr lang="en-US" sz="2400" b="1" u="sng" dirty="0">
                <a:solidFill>
                  <a:schemeClr val="accent4">
                    <a:lumMod val="50000"/>
                  </a:schemeClr>
                </a:solidFill>
              </a:rPr>
              <a:t> la que el </a:t>
            </a:r>
            <a:r>
              <a:rPr lang="en-US" sz="2400" b="1" u="sng" dirty="0" err="1">
                <a:solidFill>
                  <a:schemeClr val="accent4">
                    <a:lumMod val="50000"/>
                  </a:schemeClr>
                </a:solidFill>
              </a:rPr>
              <a:t>agua</a:t>
            </a:r>
            <a:r>
              <a:rPr lang="en-US" sz="2400" b="1" u="sng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2400" b="1" u="sng" dirty="0" err="1">
                <a:solidFill>
                  <a:schemeClr val="accent4">
                    <a:lumMod val="50000"/>
                  </a:schemeClr>
                </a:solidFill>
              </a:rPr>
              <a:t>desemboca</a:t>
            </a:r>
            <a:r>
              <a:rPr lang="en-US" sz="2400" b="1" u="sng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2400" b="1" u="sng" dirty="0" err="1">
                <a:solidFill>
                  <a:schemeClr val="accent4">
                    <a:lumMod val="50000"/>
                  </a:schemeClr>
                </a:solidFill>
              </a:rPr>
              <a:t>en</a:t>
            </a:r>
            <a:r>
              <a:rPr lang="en-US" sz="2400" b="1" u="sng" dirty="0">
                <a:solidFill>
                  <a:schemeClr val="accent4">
                    <a:lumMod val="50000"/>
                  </a:schemeClr>
                </a:solidFill>
              </a:rPr>
              <a:t> una masa de </a:t>
            </a:r>
            <a:r>
              <a:rPr lang="en-US" sz="2400" b="1" u="sng" dirty="0" err="1">
                <a:solidFill>
                  <a:schemeClr val="accent4">
                    <a:lumMod val="50000"/>
                  </a:schemeClr>
                </a:solidFill>
              </a:rPr>
              <a:t>agua</a:t>
            </a:r>
            <a:r>
              <a:rPr lang="en-US" sz="2400" b="1" u="sng" dirty="0">
                <a:solidFill>
                  <a:schemeClr val="accent4">
                    <a:lumMod val="50000"/>
                  </a:schemeClr>
                </a:solidFill>
              </a:rPr>
              <a:t> mayor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283464" lvl="1" indent="0">
              <a:buNone/>
            </a:pPr>
            <a:r>
              <a:rPr lang="en-US" sz="2400" dirty="0"/>
              <a:t>				</a:t>
            </a:r>
          </a:p>
          <a:p>
            <a:pPr marL="283464" lvl="1" indent="0">
              <a:buNone/>
            </a:pPr>
            <a:r>
              <a:rPr lang="en-US" sz="2400" dirty="0"/>
              <a:t>				</a:t>
            </a:r>
          </a:p>
          <a:p>
            <a:pPr marL="283464" lvl="1" indent="0">
              <a:buNone/>
            </a:pPr>
            <a:endParaRPr lang="en-US" sz="2400" dirty="0"/>
          </a:p>
          <a:p>
            <a:pPr marL="283464" lvl="1" indent="0">
              <a:buNone/>
            </a:pPr>
            <a:r>
              <a:rPr lang="en-US" sz="2400" dirty="0"/>
              <a:t>			</a:t>
            </a:r>
          </a:p>
          <a:p>
            <a:pPr marL="283464" lvl="1" indent="0">
              <a:buNone/>
            </a:pPr>
            <a:endParaRPr lang="en-US" sz="2400" dirty="0"/>
          </a:p>
          <a:p>
            <a:pPr marL="283464" lvl="1" indent="0">
              <a:buNone/>
            </a:pPr>
            <a:endParaRPr lang="en-US" sz="2400" dirty="0"/>
          </a:p>
          <a:p>
            <a:pPr marL="283464" lvl="1" indent="0">
              <a:buNone/>
            </a:pPr>
            <a:endParaRPr lang="en-US" sz="2400" dirty="0"/>
          </a:p>
          <a:p>
            <a:pPr marL="283464" lvl="1" indent="0">
              <a:buNone/>
            </a:pPr>
            <a:r>
              <a:rPr lang="en-US" sz="2400" dirty="0"/>
              <a:t>			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C70B24-D2B6-594A-9CE7-1D44DB4E23CF}"/>
              </a:ext>
            </a:extLst>
          </p:cNvPr>
          <p:cNvSpPr txBox="1"/>
          <p:nvPr/>
        </p:nvSpPr>
        <p:spPr>
          <a:xfrm>
            <a:off x="7610118" y="6582489"/>
            <a:ext cx="45818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>
                <a:hlinkClick r:id="rId6"/>
              </a:rPr>
              <a:t>http://www.portal.state.pa.us/portal/server.pt?open=514&amp;objID=588795&amp;mode=2</a:t>
            </a:r>
            <a:endParaRPr lang="en-US" sz="1000" dirty="0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D05C441-7585-584C-B8E6-DABF6DC54C7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7654" t="1934" r="8148" b="15103"/>
          <a:stretch/>
        </p:blipFill>
        <p:spPr>
          <a:xfrm rot="5400000">
            <a:off x="7871654" y="2969939"/>
            <a:ext cx="3799307" cy="280769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3B4665A-2BDA-0346-8B46-4E5016B193B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6843" y="2525038"/>
            <a:ext cx="7067485" cy="3223101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6A705ABF-7508-B547-AF61-9CD344A119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Todos</a:t>
            </a:r>
            <a:r>
              <a:rPr lang="en-US" dirty="0"/>
              <a:t> </a:t>
            </a:r>
            <a:r>
              <a:rPr lang="en-US" dirty="0" err="1"/>
              <a:t>vivimos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una </a:t>
            </a:r>
            <a:r>
              <a:rPr lang="en-US" dirty="0" err="1"/>
              <a:t>cuenca</a:t>
            </a:r>
            <a:r>
              <a:rPr lang="fr-FR" dirty="0"/>
              <a:t>! 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70800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6223">
        <p:fade/>
      </p:transition>
    </mc:Choice>
    <mc:Fallback xmlns="">
      <p:transition spd="med" advTm="5622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14" grpId="0" uiExpand="1" build="p"/>
      <p:bldP spid="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Everyone</a:t>
            </a:r>
            <a:r>
              <a:rPr lang="fr-FR" dirty="0"/>
              <a:t> </a:t>
            </a:r>
            <a:r>
              <a:rPr lang="en-US" dirty="0"/>
              <a:t>Lives</a:t>
            </a:r>
            <a:r>
              <a:rPr lang="fr-FR" dirty="0"/>
              <a:t> In a Watershed!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22586"/>
            <a:ext cx="10515600" cy="4351338"/>
          </a:xfrm>
        </p:spPr>
        <p:txBody>
          <a:bodyPr>
            <a:noAutofit/>
          </a:bodyPr>
          <a:lstStyle/>
          <a:p>
            <a:r>
              <a:rPr lang="en-US" sz="2400" dirty="0"/>
              <a:t>Watershed -- </a:t>
            </a:r>
            <a:r>
              <a:rPr lang="en-US" sz="2400" b="1" u="sng" dirty="0">
                <a:solidFill>
                  <a:schemeClr val="accent4">
                    <a:lumMod val="50000"/>
                  </a:schemeClr>
                </a:solidFill>
              </a:rPr>
              <a:t>an area of land where water drains into a larger body of water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 err="1"/>
              <a:t>Filtración</a:t>
            </a:r>
            <a:r>
              <a:rPr lang="en-US" sz="2400" dirty="0"/>
              <a:t>/</a:t>
            </a:r>
            <a:r>
              <a:rPr lang="en-US" sz="2400" dirty="0" err="1"/>
              <a:t>Percolación</a:t>
            </a:r>
            <a:r>
              <a:rPr lang="en-US" sz="2400" dirty="0"/>
              <a:t> - </a:t>
            </a:r>
            <a:r>
              <a:rPr lang="en-US" sz="2400" b="1" u="sng" dirty="0" err="1">
                <a:solidFill>
                  <a:schemeClr val="accent4">
                    <a:lumMod val="50000"/>
                  </a:schemeClr>
                </a:solidFill>
              </a:rPr>
              <a:t>cuando</a:t>
            </a:r>
            <a:r>
              <a:rPr lang="en-US" sz="2400" b="1" u="sng" dirty="0">
                <a:solidFill>
                  <a:schemeClr val="accent4">
                    <a:lumMod val="50000"/>
                  </a:schemeClr>
                </a:solidFill>
              </a:rPr>
              <a:t> el </a:t>
            </a:r>
            <a:r>
              <a:rPr lang="en-US" sz="2400" b="1" u="sng" dirty="0" err="1">
                <a:solidFill>
                  <a:schemeClr val="accent4">
                    <a:lumMod val="50000"/>
                  </a:schemeClr>
                </a:solidFill>
              </a:rPr>
              <a:t>agua</a:t>
            </a:r>
            <a:r>
              <a:rPr lang="en-US" sz="2400" b="1" u="sng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2400" b="1" u="sng" dirty="0" err="1">
                <a:solidFill>
                  <a:schemeClr val="accent4">
                    <a:lumMod val="50000"/>
                  </a:schemeClr>
                </a:solidFill>
              </a:rPr>
              <a:t>drena</a:t>
            </a:r>
            <a:r>
              <a:rPr lang="en-US" sz="2400" b="1" u="sng" dirty="0">
                <a:solidFill>
                  <a:schemeClr val="accent4">
                    <a:lumMod val="50000"/>
                  </a:schemeClr>
                </a:solidFill>
              </a:rPr>
              <a:t> a </a:t>
            </a:r>
            <a:r>
              <a:rPr lang="en-US" sz="2400" b="1" u="sng" dirty="0" err="1">
                <a:solidFill>
                  <a:schemeClr val="accent4">
                    <a:lumMod val="50000"/>
                  </a:schemeClr>
                </a:solidFill>
              </a:rPr>
              <a:t>través</a:t>
            </a:r>
            <a:r>
              <a:rPr lang="en-US" sz="2400" b="1" u="sng" dirty="0">
                <a:solidFill>
                  <a:schemeClr val="accent4">
                    <a:lumMod val="50000"/>
                  </a:schemeClr>
                </a:solidFill>
              </a:rPr>
              <a:t> del </a:t>
            </a:r>
            <a:r>
              <a:rPr lang="en-US" sz="2400" b="1" u="sng" dirty="0" err="1">
                <a:solidFill>
                  <a:schemeClr val="accent4">
                    <a:lumMod val="50000"/>
                  </a:schemeClr>
                </a:solidFill>
              </a:rPr>
              <a:t>suelo</a:t>
            </a:r>
            <a:endParaRPr lang="en-US" sz="2400" b="1" u="sng" dirty="0">
              <a:solidFill>
                <a:schemeClr val="accent4">
                  <a:lumMod val="50000"/>
                </a:schemeClr>
              </a:solidFill>
            </a:endParaRPr>
          </a:p>
          <a:p>
            <a:r>
              <a:rPr lang="en-US" sz="2400" dirty="0"/>
              <a:t>Agua </a:t>
            </a:r>
            <a:r>
              <a:rPr lang="en-US" sz="2400" dirty="0" err="1"/>
              <a:t>subterránea</a:t>
            </a:r>
            <a:r>
              <a:rPr lang="en-US" sz="2400" dirty="0"/>
              <a:t> - </a:t>
            </a:r>
            <a:r>
              <a:rPr lang="en-US" sz="2400" b="1" u="sng" dirty="0" err="1">
                <a:solidFill>
                  <a:schemeClr val="accent4">
                    <a:lumMod val="50000"/>
                  </a:schemeClr>
                </a:solidFill>
              </a:rPr>
              <a:t>agua</a:t>
            </a:r>
            <a:r>
              <a:rPr lang="en-US" sz="2400" b="1" u="sng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2400" b="1" u="sng" dirty="0" err="1">
                <a:solidFill>
                  <a:schemeClr val="accent4">
                    <a:lumMod val="50000"/>
                  </a:schemeClr>
                </a:solidFill>
              </a:rPr>
              <a:t>retenida</a:t>
            </a:r>
            <a:r>
              <a:rPr lang="en-US" sz="2400" b="1" u="sng" dirty="0">
                <a:solidFill>
                  <a:schemeClr val="accent4">
                    <a:lumMod val="50000"/>
                  </a:schemeClr>
                </a:solidFill>
              </a:rPr>
              <a:t> bajo tierra </a:t>
            </a:r>
            <a:r>
              <a:rPr lang="en-US" sz="2400" b="1" u="sng" dirty="0" err="1">
                <a:solidFill>
                  <a:schemeClr val="accent4">
                    <a:lumMod val="50000"/>
                  </a:schemeClr>
                </a:solidFill>
              </a:rPr>
              <a:t>en</a:t>
            </a:r>
            <a:r>
              <a:rPr lang="en-US" sz="2400" b="1" u="sng" dirty="0">
                <a:solidFill>
                  <a:schemeClr val="accent4">
                    <a:lumMod val="50000"/>
                  </a:schemeClr>
                </a:solidFill>
              </a:rPr>
              <a:t> el </a:t>
            </a:r>
            <a:r>
              <a:rPr lang="en-US" sz="2400" b="1" u="sng" dirty="0" err="1">
                <a:solidFill>
                  <a:schemeClr val="accent4">
                    <a:lumMod val="50000"/>
                  </a:schemeClr>
                </a:solidFill>
              </a:rPr>
              <a:t>suelo</a:t>
            </a:r>
            <a:r>
              <a:rPr lang="en-US" sz="2400" b="1" u="sng" dirty="0">
                <a:solidFill>
                  <a:schemeClr val="accent4">
                    <a:lumMod val="50000"/>
                  </a:schemeClr>
                </a:solidFill>
              </a:rPr>
              <a:t> o la </a:t>
            </a:r>
            <a:r>
              <a:rPr lang="en-US" sz="2400" b="1" u="sng" dirty="0" err="1">
                <a:solidFill>
                  <a:schemeClr val="accent4">
                    <a:lumMod val="50000"/>
                  </a:schemeClr>
                </a:solidFill>
              </a:rPr>
              <a:t>roca</a:t>
            </a:r>
            <a:r>
              <a:rPr lang="en-US" sz="2400" dirty="0"/>
              <a:t>				</a:t>
            </a:r>
          </a:p>
          <a:p>
            <a:pPr marL="283464" lvl="1" indent="0">
              <a:buNone/>
            </a:pPr>
            <a:r>
              <a:rPr lang="en-US" sz="2400" dirty="0"/>
              <a:t>				</a:t>
            </a:r>
          </a:p>
          <a:p>
            <a:pPr marL="283464" lvl="1" indent="0">
              <a:buNone/>
            </a:pPr>
            <a:endParaRPr lang="en-US" sz="2400" dirty="0"/>
          </a:p>
          <a:p>
            <a:pPr marL="283464" lvl="1" indent="0">
              <a:buNone/>
            </a:pPr>
            <a:r>
              <a:rPr lang="en-US" sz="2400" dirty="0"/>
              <a:t>			</a:t>
            </a:r>
          </a:p>
          <a:p>
            <a:pPr marL="283464" lvl="1" indent="0">
              <a:buNone/>
            </a:pPr>
            <a:endParaRPr lang="en-US" sz="2400" dirty="0"/>
          </a:p>
          <a:p>
            <a:pPr marL="283464" lvl="1" indent="0">
              <a:buNone/>
            </a:pPr>
            <a:endParaRPr lang="en-US" sz="2400" dirty="0"/>
          </a:p>
          <a:p>
            <a:pPr marL="283464" lvl="1" indent="0">
              <a:buNone/>
            </a:pPr>
            <a:endParaRPr lang="en-US" sz="2400" dirty="0"/>
          </a:p>
          <a:p>
            <a:pPr marL="283464" lvl="1" indent="0">
              <a:buNone/>
            </a:pPr>
            <a:r>
              <a:rPr lang="en-US" sz="2400" dirty="0"/>
              <a:t>			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C70B24-D2B6-594A-9CE7-1D44DB4E23CF}"/>
              </a:ext>
            </a:extLst>
          </p:cNvPr>
          <p:cNvSpPr txBox="1"/>
          <p:nvPr/>
        </p:nvSpPr>
        <p:spPr>
          <a:xfrm>
            <a:off x="7610118" y="6582489"/>
            <a:ext cx="45818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>
                <a:hlinkClick r:id="rId6"/>
              </a:rPr>
              <a:t>http://www.portal.state.pa.us/portal/server.pt?open=514&amp;objID=588795&amp;mode=2</a:t>
            </a:r>
            <a:endParaRPr lang="en-US" sz="1000" dirty="0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C90E9E0-F813-6947-8D91-19EB47D24DB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6844" y="2215991"/>
            <a:ext cx="7067485" cy="322310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2273ADB-4B1C-6E45-8A1D-337EA8E0EE53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7654" t="1934" r="8148" b="15103"/>
          <a:stretch/>
        </p:blipFill>
        <p:spPr>
          <a:xfrm rot="5400000">
            <a:off x="8204349" y="2471766"/>
            <a:ext cx="3709769" cy="274153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50756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6223">
        <p:fade/>
      </p:transition>
    </mc:Choice>
    <mc:Fallback xmlns="">
      <p:transition spd="med" advTm="5622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3" grpId="0" uiExpand="1" build="p"/>
      <p:bldP spid="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704097"/>
            <a:ext cx="6098842" cy="545607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8842" y="704097"/>
            <a:ext cx="6098842" cy="545607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096000" y="6486709"/>
            <a:ext cx="6096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100" dirty="0"/>
              <a:t>http://www.blueplanet.nsw.edu.au/year-7-and-8-natural-and-urban-water-cycles/.aspx</a:t>
            </a:r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26459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1501">
        <p:fade/>
      </p:transition>
    </mc:Choice>
    <mc:Fallback xmlns="">
      <p:transition spd="med" advTm="6150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72765" y="0"/>
            <a:ext cx="6904372" cy="639985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80109" y="6538495"/>
            <a:ext cx="1201189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dirty="0">
                <a:hlinkClick r:id="rId6"/>
              </a:rPr>
              <a:t>Stream Restoration: Principles, Processes and Practices (Federal Interagency Stream Restoration Working Group, USA 1998)</a:t>
            </a:r>
            <a:endParaRPr lang="en-US" sz="1200" dirty="0"/>
          </a:p>
        </p:txBody>
      </p:sp>
      <p:sp>
        <p:nvSpPr>
          <p:cNvPr id="4" name="Rectangle 3"/>
          <p:cNvSpPr/>
          <p:nvPr/>
        </p:nvSpPr>
        <p:spPr>
          <a:xfrm>
            <a:off x="6148137" y="0"/>
            <a:ext cx="3729789" cy="332071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371976" y="3269248"/>
            <a:ext cx="3729789" cy="31306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101765" y="3294982"/>
            <a:ext cx="3729789" cy="31306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3886200" y="890337"/>
            <a:ext cx="1167063" cy="914400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2799096" y="3175395"/>
            <a:ext cx="1670635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473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6867">
        <p:fade/>
      </p:transition>
    </mc:Choice>
    <mc:Fallback xmlns="">
      <p:transition spd="med" advTm="2686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5E7E2C-E84D-1448-8726-EE9B9907D9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Agenda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149E5B5-9B6C-324C-9D31-1E8FB39FC98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31201057"/>
              </p:ext>
            </p:extLst>
          </p:nvPr>
        </p:nvGraphicFramePr>
        <p:xfrm>
          <a:off x="748048" y="1477896"/>
          <a:ext cx="10515600" cy="48463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88752">
                  <a:extLst>
                    <a:ext uri="{9D8B030D-6E8A-4147-A177-3AD203B41FA5}">
                      <a16:colId xmlns:a16="http://schemas.microsoft.com/office/drawing/2014/main" val="1524927852"/>
                    </a:ext>
                  </a:extLst>
                </a:gridCol>
                <a:gridCol w="2777067">
                  <a:extLst>
                    <a:ext uri="{9D8B030D-6E8A-4147-A177-3AD203B41FA5}">
                      <a16:colId xmlns:a16="http://schemas.microsoft.com/office/drawing/2014/main" val="1432199566"/>
                    </a:ext>
                  </a:extLst>
                </a:gridCol>
                <a:gridCol w="6149781">
                  <a:extLst>
                    <a:ext uri="{9D8B030D-6E8A-4147-A177-3AD203B41FA5}">
                      <a16:colId xmlns:a16="http://schemas.microsoft.com/office/drawing/2014/main" val="28687293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3000" b="1" u="sng" dirty="0"/>
                        <a:t>Hora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b="1" u="sng" dirty="0" err="1"/>
                        <a:t>Duración</a:t>
                      </a:r>
                      <a:endParaRPr lang="en-US" sz="3000" b="1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b="1" u="sng" dirty="0" err="1"/>
                        <a:t>Actividad</a:t>
                      </a:r>
                      <a:endParaRPr lang="en-US" sz="3000" b="1" u="sn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82747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000" b="1" dirty="0"/>
                        <a:t>9:00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b="1" dirty="0"/>
                        <a:t>15 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b="1" dirty="0" err="1"/>
                        <a:t>Actividad</a:t>
                      </a:r>
                      <a:r>
                        <a:rPr lang="en-US" sz="3000" b="1" dirty="0"/>
                        <a:t> </a:t>
                      </a:r>
                      <a:r>
                        <a:rPr lang="en-US" sz="3000" b="1" dirty="0" err="1"/>
                        <a:t>inicial</a:t>
                      </a:r>
                      <a:endParaRPr lang="en-US" sz="30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43622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000" b="1" dirty="0"/>
                        <a:t>9:15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b="1" dirty="0"/>
                        <a:t>1 hora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b="1" dirty="0"/>
                        <a:t>“Color me a Watershed” del </a:t>
                      </a:r>
                      <a:r>
                        <a:rPr lang="en-US" sz="3000" b="1" dirty="0" err="1"/>
                        <a:t>Projecto</a:t>
                      </a:r>
                      <a:r>
                        <a:rPr lang="en-US" sz="3000" b="1" dirty="0"/>
                        <a:t> WET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48440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000" i="1" dirty="0"/>
                        <a:t>10:15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i="1" dirty="0"/>
                        <a:t>15 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b="0" i="1" dirty="0"/>
                        <a:t>BREAK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7947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000" b="1" dirty="0"/>
                        <a:t>10:30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b="1" dirty="0"/>
                        <a:t>20 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b="1" dirty="0"/>
                        <a:t>PPT/</a:t>
                      </a:r>
                      <a:r>
                        <a:rPr lang="en-US" sz="3000" b="1" dirty="0" err="1"/>
                        <a:t>Notas</a:t>
                      </a:r>
                      <a:r>
                        <a:rPr lang="en-US" sz="3000" b="1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67954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000" i="1" dirty="0"/>
                        <a:t>10:50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i="1" dirty="0"/>
                        <a:t>10 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b="0" i="1" dirty="0"/>
                        <a:t>BREAK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62982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000" b="1" dirty="0"/>
                        <a:t>11:00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b="1" dirty="0"/>
                        <a:t>1 hora, 15 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b="1" dirty="0" err="1"/>
                        <a:t>Cuencas</a:t>
                      </a:r>
                      <a:r>
                        <a:rPr lang="en-US" sz="3000" b="1" dirty="0"/>
                        <a:t> </a:t>
                      </a:r>
                      <a:r>
                        <a:rPr lang="en-US" sz="3000" b="1" dirty="0" err="1"/>
                        <a:t>hidrógraficas</a:t>
                      </a:r>
                      <a:r>
                        <a:rPr lang="en-US" sz="3000" b="1" dirty="0"/>
                        <a:t> del campus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49187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000" b="1" dirty="0"/>
                        <a:t>12:15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b="1" dirty="0"/>
                        <a:t>15 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b="1" dirty="0" err="1"/>
                        <a:t>Actividad</a:t>
                      </a:r>
                      <a:r>
                        <a:rPr lang="en-US" sz="3000" b="1" dirty="0"/>
                        <a:t> de </a:t>
                      </a:r>
                      <a:r>
                        <a:rPr lang="en-US" sz="3000" b="1" dirty="0" err="1"/>
                        <a:t>cierre</a:t>
                      </a:r>
                      <a:endParaRPr lang="en-US" sz="30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50674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322182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27155" y="61769"/>
            <a:ext cx="6904372" cy="639985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80109" y="6538495"/>
            <a:ext cx="1201189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dirty="0">
                <a:hlinkClick r:id="rId7"/>
              </a:rPr>
              <a:t>Stream Restoration: Principles, Processes and Practices (Federal Interagency Stream Restoration Working Group, USA 1998)</a:t>
            </a:r>
            <a:endParaRPr lang="en-US" sz="1200" dirty="0"/>
          </a:p>
        </p:txBody>
      </p:sp>
      <p:sp>
        <p:nvSpPr>
          <p:cNvPr id="5" name="Oval 4"/>
          <p:cNvSpPr/>
          <p:nvPr/>
        </p:nvSpPr>
        <p:spPr>
          <a:xfrm>
            <a:off x="7455568" y="890337"/>
            <a:ext cx="1167063" cy="914400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6304544" y="3200400"/>
            <a:ext cx="2221831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3878179" y="4074695"/>
            <a:ext cx="1167063" cy="914400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/>
          <p:cNvCxnSpPr/>
          <p:nvPr/>
        </p:nvCxnSpPr>
        <p:spPr>
          <a:xfrm>
            <a:off x="2727155" y="6384758"/>
            <a:ext cx="2221831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/>
        </p:nvSpPr>
        <p:spPr>
          <a:xfrm>
            <a:off x="7435509" y="4074695"/>
            <a:ext cx="1167063" cy="914400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6284485" y="6384758"/>
            <a:ext cx="2221831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DD178B7-45E9-A440-9643-F0B751820A3E}"/>
              </a:ext>
            </a:extLst>
          </p:cNvPr>
          <p:cNvSpPr txBox="1"/>
          <p:nvPr/>
        </p:nvSpPr>
        <p:spPr>
          <a:xfrm>
            <a:off x="0" y="1550737"/>
            <a:ext cx="2560473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err="1"/>
              <a:t>Cubierta</a:t>
            </a:r>
            <a:r>
              <a:rPr lang="en-US" sz="2800" dirty="0"/>
              <a:t> impermeable: </a:t>
            </a:r>
            <a:r>
              <a:rPr lang="en-US" sz="2800" b="1" u="sng" dirty="0">
                <a:solidFill>
                  <a:schemeClr val="accent4">
                    <a:lumMod val="50000"/>
                  </a:schemeClr>
                </a:solidFill>
              </a:rPr>
              <a:t>superficies que no </a:t>
            </a:r>
            <a:r>
              <a:rPr lang="en-US" sz="2800" b="1" u="sng" dirty="0" err="1">
                <a:solidFill>
                  <a:schemeClr val="accent4">
                    <a:lumMod val="50000"/>
                  </a:schemeClr>
                </a:solidFill>
              </a:rPr>
              <a:t>permiten</a:t>
            </a:r>
            <a:r>
              <a:rPr lang="en-US" sz="2800" b="1" u="sng" dirty="0">
                <a:solidFill>
                  <a:schemeClr val="accent4">
                    <a:lumMod val="50000"/>
                  </a:schemeClr>
                </a:solidFill>
              </a:rPr>
              <a:t> la </a:t>
            </a:r>
            <a:r>
              <a:rPr lang="en-US" sz="2800" b="1" u="sng" dirty="0" err="1">
                <a:solidFill>
                  <a:schemeClr val="accent4">
                    <a:lumMod val="50000"/>
                  </a:schemeClr>
                </a:solidFill>
              </a:rPr>
              <a:t>filtración</a:t>
            </a:r>
            <a:r>
              <a:rPr lang="en-US" sz="2800" b="1" u="sng" dirty="0">
                <a:solidFill>
                  <a:schemeClr val="accent4">
                    <a:lumMod val="50000"/>
                  </a:schemeClr>
                </a:solidFill>
              </a:rPr>
              <a:t> del </a:t>
            </a:r>
            <a:r>
              <a:rPr lang="en-US" sz="2800" b="1" u="sng" dirty="0" err="1">
                <a:solidFill>
                  <a:schemeClr val="accent4">
                    <a:lumMod val="50000"/>
                  </a:schemeClr>
                </a:solidFill>
              </a:rPr>
              <a:t>agua</a:t>
            </a:r>
            <a:r>
              <a:rPr lang="en-US" sz="2800" b="1" u="sng" dirty="0">
                <a:solidFill>
                  <a:schemeClr val="accent4">
                    <a:lumMod val="50000"/>
                  </a:schemeClr>
                </a:solidFill>
              </a:rPr>
              <a:t> a </a:t>
            </a:r>
            <a:r>
              <a:rPr lang="en-US" sz="2800" b="1" u="sng" dirty="0" err="1">
                <a:solidFill>
                  <a:schemeClr val="accent4">
                    <a:lumMod val="50000"/>
                  </a:schemeClr>
                </a:solidFill>
              </a:rPr>
              <a:t>través</a:t>
            </a:r>
            <a:r>
              <a:rPr lang="en-US" sz="2800" b="1" u="sng" dirty="0">
                <a:solidFill>
                  <a:schemeClr val="accent4">
                    <a:lumMod val="50000"/>
                  </a:schemeClr>
                </a:solidFill>
              </a:rPr>
              <a:t> del </a:t>
            </a:r>
            <a:r>
              <a:rPr lang="en-US" sz="2800" b="1" u="sng" dirty="0" err="1">
                <a:solidFill>
                  <a:schemeClr val="accent4">
                    <a:lumMod val="50000"/>
                  </a:schemeClr>
                </a:solidFill>
              </a:rPr>
              <a:t>suelo</a:t>
            </a:r>
            <a:r>
              <a:rPr lang="en-US" sz="2800" b="1" u="sng" dirty="0">
                <a:solidFill>
                  <a:schemeClr val="accent4">
                    <a:lumMod val="50000"/>
                  </a:schemeClr>
                </a:solidFill>
              </a:rPr>
              <a:t>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8081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0230">
        <p:fade/>
      </p:transition>
    </mc:Choice>
    <mc:Fallback xmlns="">
      <p:transition spd="med" advTm="4023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5" grpId="0" animBg="1"/>
      <p:bldP spid="12" grpId="0" animBg="1"/>
      <p:bldP spid="1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A5BD4-0FE7-9D4A-8612-DE56387AE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¿Por </a:t>
            </a:r>
            <a:r>
              <a:rPr lang="en-US" dirty="0" err="1"/>
              <a:t>qué</a:t>
            </a:r>
            <a:r>
              <a:rPr lang="en-US" dirty="0"/>
              <a:t> es un </a:t>
            </a:r>
            <a:r>
              <a:rPr lang="en-US" dirty="0" err="1"/>
              <a:t>problema</a:t>
            </a:r>
            <a:r>
              <a:rPr lang="en-US" dirty="0"/>
              <a:t> el </a:t>
            </a:r>
            <a:r>
              <a:rPr lang="en-US" dirty="0" err="1"/>
              <a:t>aumento</a:t>
            </a:r>
            <a:r>
              <a:rPr lang="en-US" dirty="0"/>
              <a:t> de la </a:t>
            </a:r>
            <a:r>
              <a:rPr lang="en-US" dirty="0" err="1"/>
              <a:t>escorrentía</a:t>
            </a:r>
            <a:r>
              <a:rPr lang="en-US" dirty="0"/>
              <a:t> superficial </a:t>
            </a:r>
            <a:r>
              <a:rPr lang="en-US" dirty="0" err="1"/>
              <a:t>en</a:t>
            </a:r>
            <a:r>
              <a:rPr lang="en-US" dirty="0"/>
              <a:t> las </a:t>
            </a:r>
            <a:r>
              <a:rPr lang="en-US" dirty="0" err="1"/>
              <a:t>cuencas</a:t>
            </a:r>
            <a:r>
              <a:rPr lang="en-US" dirty="0"/>
              <a:t> </a:t>
            </a:r>
            <a:r>
              <a:rPr lang="en-US" dirty="0" err="1"/>
              <a:t>urbanas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9444211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A5BD4-0FE7-9D4A-8612-DE56387AE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¿Por </a:t>
            </a:r>
            <a:r>
              <a:rPr lang="en-US" dirty="0" err="1"/>
              <a:t>qué</a:t>
            </a:r>
            <a:r>
              <a:rPr lang="en-US" dirty="0"/>
              <a:t> es un </a:t>
            </a:r>
            <a:r>
              <a:rPr lang="en-US" dirty="0" err="1"/>
              <a:t>problema</a:t>
            </a:r>
            <a:r>
              <a:rPr lang="en-US" dirty="0"/>
              <a:t> el </a:t>
            </a:r>
            <a:r>
              <a:rPr lang="en-US" dirty="0" err="1"/>
              <a:t>aumento</a:t>
            </a:r>
            <a:r>
              <a:rPr lang="en-US" dirty="0"/>
              <a:t> de la </a:t>
            </a:r>
            <a:r>
              <a:rPr lang="en-US" dirty="0" err="1"/>
              <a:t>escorrentía</a:t>
            </a:r>
            <a:r>
              <a:rPr lang="en-US" dirty="0"/>
              <a:t> superficial </a:t>
            </a:r>
            <a:r>
              <a:rPr lang="en-US" dirty="0" err="1"/>
              <a:t>en</a:t>
            </a:r>
            <a:r>
              <a:rPr lang="en-US" dirty="0"/>
              <a:t> las </a:t>
            </a:r>
            <a:r>
              <a:rPr lang="en-US" dirty="0" err="1"/>
              <a:t>cuencas</a:t>
            </a:r>
            <a:r>
              <a:rPr lang="en-US" dirty="0"/>
              <a:t> </a:t>
            </a:r>
            <a:r>
              <a:rPr lang="en-US" dirty="0" err="1"/>
              <a:t>urbanas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F044A8-07C1-EF4B-8D9E-3C0FA6A579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000" y="2046420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sz="3500" dirty="0" err="1"/>
              <a:t>Aumento</a:t>
            </a:r>
            <a:r>
              <a:rPr lang="en-US" sz="3500" dirty="0"/>
              <a:t> de la </a:t>
            </a:r>
            <a:r>
              <a:rPr lang="en-US" sz="3500" dirty="0" err="1"/>
              <a:t>escorrentía</a:t>
            </a:r>
            <a:r>
              <a:rPr lang="en-US" sz="3500" dirty="0"/>
              <a:t> superficial =</a:t>
            </a:r>
          </a:p>
          <a:p>
            <a:pPr marL="0" indent="0">
              <a:buNone/>
            </a:pPr>
            <a:r>
              <a:rPr lang="en-US" sz="3500" dirty="0" err="1"/>
              <a:t>Aumento</a:t>
            </a:r>
            <a:r>
              <a:rPr lang="en-US" sz="3500" dirty="0"/>
              <a:t> del </a:t>
            </a:r>
            <a:r>
              <a:rPr lang="en-US" sz="3500" dirty="0" err="1"/>
              <a:t>transporte</a:t>
            </a:r>
            <a:r>
              <a:rPr lang="en-US" sz="3500" dirty="0"/>
              <a:t> de </a:t>
            </a:r>
            <a:r>
              <a:rPr lang="en-US" sz="3500" dirty="0" err="1"/>
              <a:t>sedimentos</a:t>
            </a:r>
            <a:endParaRPr lang="en-US" sz="3500" dirty="0"/>
          </a:p>
          <a:p>
            <a:pPr marL="0" indent="0">
              <a:buNone/>
            </a:pPr>
            <a:endParaRPr lang="en-US" sz="3500" dirty="0"/>
          </a:p>
          <a:p>
            <a:pPr marL="0" indent="0">
              <a:buNone/>
            </a:pPr>
            <a:r>
              <a:rPr lang="en-US" sz="3500" dirty="0"/>
              <a:t>Mayor </a:t>
            </a:r>
            <a:r>
              <a:rPr lang="en-US" sz="3500" dirty="0" err="1"/>
              <a:t>transporte</a:t>
            </a:r>
            <a:r>
              <a:rPr lang="en-US" sz="3500" dirty="0"/>
              <a:t> de </a:t>
            </a:r>
            <a:r>
              <a:rPr lang="en-US" sz="3500" dirty="0" err="1"/>
              <a:t>contaminantes</a:t>
            </a:r>
            <a:r>
              <a:rPr lang="en-US" sz="3500" dirty="0"/>
              <a:t> =</a:t>
            </a:r>
          </a:p>
          <a:p>
            <a:pPr marL="0" indent="0">
              <a:buNone/>
            </a:pPr>
            <a:endParaRPr lang="en-US" sz="3500" dirty="0"/>
          </a:p>
          <a:p>
            <a:pPr marL="0" indent="0">
              <a:buNone/>
            </a:pPr>
            <a:r>
              <a:rPr lang="en-US" sz="3500" dirty="0"/>
              <a:t>¡Más arroyos </a:t>
            </a:r>
            <a:r>
              <a:rPr lang="en-US" sz="3500" dirty="0" err="1"/>
              <a:t>contaminados</a:t>
            </a:r>
            <a:r>
              <a:rPr lang="en-US" sz="3500" dirty="0"/>
              <a:t>!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36AD4B4-230C-A847-A2DC-1D9AEBF2E9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6229" y="1656016"/>
            <a:ext cx="3450518" cy="4572465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13A774D-E2AF-F34F-9562-6B0625F95437}"/>
              </a:ext>
            </a:extLst>
          </p:cNvPr>
          <p:cNvSpPr txBox="1"/>
          <p:nvPr/>
        </p:nvSpPr>
        <p:spPr>
          <a:xfrm>
            <a:off x="7874677" y="6228481"/>
            <a:ext cx="28344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Image credit: Iain Farquhar / </a:t>
            </a:r>
          </a:p>
          <a:p>
            <a:r>
              <a:rPr lang="en-US" sz="800" dirty="0"/>
              <a:t>Torrential rain and hail in a thunderstorm at Barons Hill Avenue</a:t>
            </a:r>
          </a:p>
        </p:txBody>
      </p:sp>
    </p:spTree>
    <p:extLst>
      <p:ext uri="{BB962C8B-B14F-4D97-AF65-F5344CB8AC3E}">
        <p14:creationId xmlns:p14="http://schemas.microsoft.com/office/powerpoint/2010/main" val="12729958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A409E-9B27-3A43-9FDF-8FCA80733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¿</a:t>
            </a:r>
            <a:r>
              <a:rPr lang="en-US" dirty="0" err="1"/>
              <a:t>Cómo</a:t>
            </a:r>
            <a:r>
              <a:rPr lang="en-US" dirty="0"/>
              <a:t> </a:t>
            </a:r>
            <a:r>
              <a:rPr lang="en-US" dirty="0" err="1"/>
              <a:t>podemos</a:t>
            </a:r>
            <a:r>
              <a:rPr lang="en-US" dirty="0"/>
              <a:t> </a:t>
            </a:r>
            <a:r>
              <a:rPr lang="en-US" dirty="0" err="1"/>
              <a:t>controlar</a:t>
            </a:r>
            <a:r>
              <a:rPr lang="en-US" dirty="0"/>
              <a:t> la </a:t>
            </a:r>
            <a:r>
              <a:rPr lang="en-US" dirty="0" err="1"/>
              <a:t>contaminación</a:t>
            </a:r>
            <a:r>
              <a:rPr lang="en-US" dirty="0"/>
              <a:t> de </a:t>
            </a:r>
            <a:r>
              <a:rPr lang="en-US" dirty="0" err="1"/>
              <a:t>nuestros</a:t>
            </a:r>
            <a:r>
              <a:rPr lang="en-US" dirty="0"/>
              <a:t> arroyos y </a:t>
            </a:r>
            <a:r>
              <a:rPr lang="en-US" dirty="0" err="1"/>
              <a:t>ríos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2D44E2-39A7-1B42-ABFA-39FE5BB538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1243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A409E-9B27-3A43-9FDF-8FCA80733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¿</a:t>
            </a:r>
            <a:r>
              <a:rPr lang="en-US" dirty="0" err="1"/>
              <a:t>Cómo</a:t>
            </a:r>
            <a:r>
              <a:rPr lang="en-US" dirty="0"/>
              <a:t> </a:t>
            </a:r>
            <a:r>
              <a:rPr lang="en-US" dirty="0" err="1"/>
              <a:t>podemos</a:t>
            </a:r>
            <a:r>
              <a:rPr lang="en-US" dirty="0"/>
              <a:t> </a:t>
            </a:r>
            <a:r>
              <a:rPr lang="en-US" dirty="0" err="1"/>
              <a:t>hacer</a:t>
            </a:r>
            <a:r>
              <a:rPr lang="en-US" dirty="0"/>
              <a:t> un </a:t>
            </a:r>
            <a:r>
              <a:rPr lang="en-US" dirty="0" err="1"/>
              <a:t>seguimiento</a:t>
            </a:r>
            <a:r>
              <a:rPr lang="en-US" dirty="0"/>
              <a:t> de lo </a:t>
            </a:r>
            <a:r>
              <a:rPr lang="en-US" dirty="0" err="1"/>
              <a:t>saludable</a:t>
            </a:r>
            <a:r>
              <a:rPr lang="en-US" dirty="0"/>
              <a:t> que es un arroyo?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2D44E2-39A7-1B42-ABFA-39FE5BB538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754497"/>
            <a:ext cx="10515600" cy="4351338"/>
          </a:xfrm>
        </p:spPr>
        <p:txBody>
          <a:bodyPr/>
          <a:lstStyle/>
          <a:p>
            <a:r>
              <a:rPr lang="en-US" dirty="0"/>
              <a:t>Control de la </a:t>
            </a:r>
            <a:r>
              <a:rPr lang="en-US" dirty="0" err="1"/>
              <a:t>calidad</a:t>
            </a:r>
            <a:r>
              <a:rPr lang="en-US" dirty="0"/>
              <a:t> del </a:t>
            </a:r>
            <a:r>
              <a:rPr lang="en-US" dirty="0" err="1"/>
              <a:t>agua</a:t>
            </a:r>
            <a:r>
              <a:rPr lang="en-US" dirty="0"/>
              <a:t>: </a:t>
            </a:r>
            <a:r>
              <a:rPr lang="en-US" b="1" u="sng" dirty="0" err="1">
                <a:solidFill>
                  <a:schemeClr val="accent4">
                    <a:lumMod val="50000"/>
                  </a:schemeClr>
                </a:solidFill>
              </a:rPr>
              <a:t>muestreo</a:t>
            </a:r>
            <a:r>
              <a:rPr lang="en-US" b="1" u="sng" dirty="0">
                <a:solidFill>
                  <a:schemeClr val="accent4">
                    <a:lumMod val="50000"/>
                  </a:schemeClr>
                </a:solidFill>
              </a:rPr>
              <a:t> y </a:t>
            </a:r>
            <a:r>
              <a:rPr lang="en-US" b="1" u="sng" dirty="0" err="1">
                <a:solidFill>
                  <a:schemeClr val="accent4">
                    <a:lumMod val="50000"/>
                  </a:schemeClr>
                </a:solidFill>
              </a:rPr>
              <a:t>análisis</a:t>
            </a:r>
            <a:r>
              <a:rPr lang="en-US" b="1" u="sng" dirty="0">
                <a:solidFill>
                  <a:schemeClr val="accent4">
                    <a:lumMod val="50000"/>
                  </a:schemeClr>
                </a:solidFill>
              </a:rPr>
              <a:t> de las </a:t>
            </a:r>
            <a:r>
              <a:rPr lang="en-US" b="1" u="sng" dirty="0" err="1">
                <a:solidFill>
                  <a:schemeClr val="accent4">
                    <a:lumMod val="50000"/>
                  </a:schemeClr>
                </a:solidFill>
              </a:rPr>
              <a:t>condiciones</a:t>
            </a:r>
            <a:r>
              <a:rPr lang="en-US" b="1" u="sng" dirty="0">
                <a:solidFill>
                  <a:schemeClr val="accent4">
                    <a:lumMod val="50000"/>
                  </a:schemeClr>
                </a:solidFill>
              </a:rPr>
              <a:t> del </a:t>
            </a:r>
            <a:r>
              <a:rPr lang="en-US" b="1" u="sng" dirty="0" err="1">
                <a:solidFill>
                  <a:schemeClr val="accent4">
                    <a:lumMod val="50000"/>
                  </a:schemeClr>
                </a:solidFill>
              </a:rPr>
              <a:t>agua</a:t>
            </a:r>
            <a:endParaRPr lang="en-US" b="1" u="sng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89842C-1858-5C41-9A75-E44A90660AD7}"/>
              </a:ext>
            </a:extLst>
          </p:cNvPr>
          <p:cNvSpPr txBox="1"/>
          <p:nvPr/>
        </p:nvSpPr>
        <p:spPr>
          <a:xfrm>
            <a:off x="6095999" y="6299799"/>
            <a:ext cx="27093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Photo credit: Brian </a:t>
            </a:r>
            <a:r>
              <a:rPr lang="en-US" sz="800" dirty="0" err="1"/>
              <a:t>Tolagson</a:t>
            </a:r>
            <a:r>
              <a:rPr lang="en-US" sz="800" dirty="0"/>
              <a:t>, CC BY-SA 4.0 &lt;https://</a:t>
            </a:r>
            <a:r>
              <a:rPr lang="en-US" sz="800" dirty="0" err="1"/>
              <a:t>creativecommons.org</a:t>
            </a:r>
            <a:r>
              <a:rPr lang="en-US" sz="800" dirty="0"/>
              <a:t>/licenses/by-</a:t>
            </a:r>
            <a:r>
              <a:rPr lang="en-US" sz="800" dirty="0" err="1"/>
              <a:t>sa</a:t>
            </a:r>
            <a:r>
              <a:rPr lang="en-US" sz="800" dirty="0"/>
              <a:t>/4.0&gt;, via Wikimedia Commons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79A57BFB-B694-F147-83C8-06D494669D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8654" y="2805510"/>
            <a:ext cx="5476549" cy="3484454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90474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">
            <a:extLst>
              <a:ext uri="{FF2B5EF4-FFF2-40B4-BE49-F238E27FC236}">
                <a16:creationId xmlns:a16="http://schemas.microsoft.com/office/drawing/2014/main" id="{B9435916-A63B-2A4F-8BA3-35EA890FF7D1}"/>
              </a:ext>
            </a:extLst>
          </p:cNvPr>
          <p:cNvSpPr txBox="1"/>
          <p:nvPr/>
        </p:nvSpPr>
        <p:spPr>
          <a:xfrm>
            <a:off x="3240891" y="2613392"/>
            <a:ext cx="5710218" cy="1631216"/>
          </a:xfrm>
          <a:prstGeom prst="rect">
            <a:avLst/>
          </a:prstGeom>
          <a:solidFill>
            <a:srgbClr val="ECC2D8"/>
          </a:solidFill>
          <a:ln w="53975">
            <a:solidFill>
              <a:srgbClr val="00206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0000" dirty="0">
                <a:latin typeface="Impact" panose="020B0806030902050204" pitchFamily="34" charset="0"/>
              </a:rPr>
              <a:t>Descanso!</a:t>
            </a:r>
          </a:p>
        </p:txBody>
      </p:sp>
    </p:spTree>
    <p:extLst>
      <p:ext uri="{BB962C8B-B14F-4D97-AF65-F5344CB8AC3E}">
        <p14:creationId xmlns:p14="http://schemas.microsoft.com/office/powerpoint/2010/main" val="19061256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2E100-8AC9-3547-B7EE-8507D2496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Cuencas</a:t>
            </a:r>
            <a:r>
              <a:rPr lang="en-US" b="1" dirty="0"/>
              <a:t> del campus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75AA0C-551D-8D45-92B7-9E8D01C2B3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u="sng" dirty="0">
                <a:hlinkClick r:id="rId3"/>
              </a:rPr>
              <a:t>http://waterlight.mynmi.net/watershed.html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73326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2E100-8AC9-3547-B7EE-8507D2496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Cuencas</a:t>
            </a:r>
            <a:r>
              <a:rPr lang="en-US" b="1" dirty="0"/>
              <a:t> </a:t>
            </a:r>
            <a:r>
              <a:rPr lang="en-US" b="1" dirty="0" err="1"/>
              <a:t>hidrográficas</a:t>
            </a:r>
            <a:r>
              <a:rPr lang="en-US" b="1" dirty="0"/>
              <a:t> del campus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75AA0C-551D-8D45-92B7-9E8D01C2B3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u="sng" dirty="0" err="1"/>
              <a:t>Instrucciones</a:t>
            </a:r>
            <a:r>
              <a:rPr lang="en-US" u="sng" dirty="0"/>
              <a:t>:</a:t>
            </a:r>
          </a:p>
          <a:p>
            <a:pPr marL="514350" indent="-514350">
              <a:buAutoNum type="arabicPeriod"/>
            </a:pPr>
            <a:r>
              <a:rPr lang="en-US" dirty="0"/>
              <a:t>Leer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silencio</a:t>
            </a:r>
            <a:r>
              <a:rPr lang="en-US" dirty="0"/>
              <a:t> la </a:t>
            </a:r>
            <a:r>
              <a:rPr lang="en-US" dirty="0" err="1"/>
              <a:t>página</a:t>
            </a:r>
            <a:r>
              <a:rPr lang="en-US" dirty="0"/>
              <a:t> </a:t>
            </a:r>
            <a:r>
              <a:rPr lang="en-US" dirty="0" err="1"/>
              <a:t>Tanyard</a:t>
            </a:r>
            <a:r>
              <a:rPr lang="en-US" dirty="0"/>
              <a:t> </a:t>
            </a:r>
            <a:r>
              <a:rPr lang="en-US" dirty="0" err="1"/>
              <a:t>ó</a:t>
            </a:r>
            <a:r>
              <a:rPr lang="en-US" dirty="0"/>
              <a:t> Lily (</a:t>
            </a:r>
            <a:r>
              <a:rPr lang="en-US" dirty="0" err="1"/>
              <a:t>según</a:t>
            </a:r>
            <a:r>
              <a:rPr lang="en-US" dirty="0"/>
              <a:t> el </a:t>
            </a:r>
            <a:r>
              <a:rPr lang="en-US" dirty="0" err="1"/>
              <a:t>grupo</a:t>
            </a:r>
            <a:r>
              <a:rPr lang="en-US" dirty="0"/>
              <a:t>)</a:t>
            </a:r>
          </a:p>
          <a:p>
            <a:pPr marL="514350" indent="-514350">
              <a:buAutoNum type="arabicPeriod"/>
            </a:pPr>
            <a:r>
              <a:rPr lang="en-US" dirty="0"/>
              <a:t>Marque con un </a:t>
            </a:r>
            <a:r>
              <a:rPr lang="en-US" dirty="0" err="1"/>
              <a:t>círculo</a:t>
            </a:r>
            <a:r>
              <a:rPr lang="en-US" dirty="0"/>
              <a:t> las palabras o </a:t>
            </a:r>
            <a:r>
              <a:rPr lang="en-US" dirty="0" err="1"/>
              <a:t>términos</a:t>
            </a:r>
            <a:r>
              <a:rPr lang="en-US" dirty="0"/>
              <a:t> que no </a:t>
            </a:r>
            <a:r>
              <a:rPr lang="en-US" dirty="0" err="1"/>
              <a:t>entienda</a:t>
            </a:r>
            <a:endParaRPr lang="en-US" u="sng" dirty="0"/>
          </a:p>
          <a:p>
            <a:pPr marL="514350" indent="-514350">
              <a:buAutoNum type="arabicPeriod"/>
            </a:pPr>
            <a:endParaRPr lang="en-US" u="sng" dirty="0"/>
          </a:p>
          <a:p>
            <a:pPr marL="0" indent="0">
              <a:buNone/>
            </a:pPr>
            <a:endParaRPr lang="en-US" u="sng" dirty="0"/>
          </a:p>
        </p:txBody>
      </p:sp>
    </p:spTree>
    <p:extLst>
      <p:ext uri="{BB962C8B-B14F-4D97-AF65-F5344CB8AC3E}">
        <p14:creationId xmlns:p14="http://schemas.microsoft.com/office/powerpoint/2010/main" val="13578522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2E100-8AC9-3547-B7EE-8507D2496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Cuencas</a:t>
            </a:r>
            <a:r>
              <a:rPr lang="en-US" b="1" dirty="0"/>
              <a:t> </a:t>
            </a:r>
            <a:r>
              <a:rPr lang="en-US" b="1" dirty="0" err="1"/>
              <a:t>hidrográficas</a:t>
            </a:r>
            <a:r>
              <a:rPr lang="en-US" b="1" dirty="0"/>
              <a:t> del campus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75AA0C-551D-8D45-92B7-9E8D01C2B3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u="sng" dirty="0" err="1"/>
              <a:t>Instrucciones</a:t>
            </a:r>
            <a:r>
              <a:rPr lang="en-US" u="sng" dirty="0"/>
              <a:t>:</a:t>
            </a:r>
          </a:p>
          <a:p>
            <a:pPr marL="514350" indent="-514350">
              <a:buAutoNum type="arabicPeriod"/>
            </a:pPr>
            <a:r>
              <a:rPr lang="en-US" dirty="0"/>
              <a:t>Leer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silencio</a:t>
            </a:r>
            <a:r>
              <a:rPr lang="en-US" dirty="0"/>
              <a:t> la </a:t>
            </a:r>
            <a:r>
              <a:rPr lang="en-US" dirty="0" err="1"/>
              <a:t>página</a:t>
            </a:r>
            <a:r>
              <a:rPr lang="en-US" dirty="0"/>
              <a:t> </a:t>
            </a:r>
            <a:r>
              <a:rPr lang="en-US" dirty="0" err="1"/>
              <a:t>Tanyard</a:t>
            </a:r>
            <a:r>
              <a:rPr lang="en-US" dirty="0"/>
              <a:t> </a:t>
            </a:r>
            <a:r>
              <a:rPr lang="en-US" dirty="0" err="1"/>
              <a:t>ó</a:t>
            </a:r>
            <a:r>
              <a:rPr lang="en-US" dirty="0"/>
              <a:t> Lily (</a:t>
            </a:r>
            <a:r>
              <a:rPr lang="en-US" dirty="0" err="1"/>
              <a:t>según</a:t>
            </a:r>
            <a:r>
              <a:rPr lang="en-US" dirty="0"/>
              <a:t> el </a:t>
            </a:r>
            <a:r>
              <a:rPr lang="en-US" dirty="0" err="1"/>
              <a:t>grupo</a:t>
            </a:r>
            <a:r>
              <a:rPr lang="en-US" dirty="0"/>
              <a:t>)</a:t>
            </a:r>
          </a:p>
          <a:p>
            <a:pPr marL="514350" indent="-514350">
              <a:buAutoNum type="arabicPeriod"/>
            </a:pPr>
            <a:r>
              <a:rPr lang="en-US" dirty="0"/>
              <a:t>Marque con un </a:t>
            </a:r>
            <a:r>
              <a:rPr lang="en-US" dirty="0" err="1"/>
              <a:t>círculo</a:t>
            </a:r>
            <a:r>
              <a:rPr lang="en-US" dirty="0"/>
              <a:t> las palabras o </a:t>
            </a:r>
            <a:r>
              <a:rPr lang="en-US" dirty="0" err="1"/>
              <a:t>términos</a:t>
            </a:r>
            <a:r>
              <a:rPr lang="en-US" dirty="0"/>
              <a:t> que no </a:t>
            </a:r>
            <a:r>
              <a:rPr lang="en-US" dirty="0" err="1"/>
              <a:t>entienda</a:t>
            </a:r>
            <a:endParaRPr lang="en-US" u="sng" dirty="0"/>
          </a:p>
          <a:p>
            <a:pPr marL="514350" indent="-514350">
              <a:buAutoNum type="arabicPeriod"/>
            </a:pPr>
            <a:endParaRPr lang="en-US" u="sng" dirty="0"/>
          </a:p>
          <a:p>
            <a:pPr marL="514350" indent="-514350">
              <a:buAutoNum type="arabicPeriod"/>
            </a:pPr>
            <a:r>
              <a:rPr lang="en-US" dirty="0" err="1"/>
              <a:t>Trabaja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grupo</a:t>
            </a:r>
            <a:r>
              <a:rPr lang="en-US" dirty="0"/>
              <a:t> para </a:t>
            </a:r>
            <a:r>
              <a:rPr lang="en-US" dirty="0" err="1"/>
              <a:t>crear</a:t>
            </a:r>
            <a:r>
              <a:rPr lang="en-US" dirty="0"/>
              <a:t> una </a:t>
            </a:r>
            <a:r>
              <a:rPr lang="en-US" dirty="0" err="1"/>
              <a:t>lista</a:t>
            </a:r>
            <a:r>
              <a:rPr lang="en-US" dirty="0"/>
              <a:t> de </a:t>
            </a:r>
            <a:r>
              <a:rPr lang="en-US" dirty="0" err="1"/>
              <a:t>términos</a:t>
            </a:r>
            <a:r>
              <a:rPr lang="en-US" dirty="0"/>
              <a:t> </a:t>
            </a:r>
            <a:r>
              <a:rPr lang="en-US" dirty="0" err="1"/>
              <a:t>desconocidos</a:t>
            </a:r>
            <a:r>
              <a:rPr lang="en-US" dirty="0"/>
              <a:t>. Una </a:t>
            </a:r>
            <a:r>
              <a:rPr lang="en-US" dirty="0" err="1"/>
              <a:t>vez</a:t>
            </a:r>
            <a:r>
              <a:rPr lang="en-US" dirty="0"/>
              <a:t> </a:t>
            </a:r>
            <a:r>
              <a:rPr lang="en-US" dirty="0" err="1"/>
              <a:t>hecho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, </a:t>
            </a:r>
            <a:r>
              <a:rPr lang="en-US" dirty="0" err="1"/>
              <a:t>cada</a:t>
            </a:r>
            <a:r>
              <a:rPr lang="en-US" dirty="0"/>
              <a:t> </a:t>
            </a:r>
            <a:r>
              <a:rPr lang="en-US" dirty="0" err="1"/>
              <a:t>grupo</a:t>
            </a:r>
            <a:r>
              <a:rPr lang="en-US" dirty="0"/>
              <a:t> </a:t>
            </a:r>
            <a:r>
              <a:rPr lang="en-US" dirty="0" err="1"/>
              <a:t>compartirá</a:t>
            </a:r>
            <a:r>
              <a:rPr lang="en-US" dirty="0"/>
              <a:t> los </a:t>
            </a:r>
            <a:r>
              <a:rPr lang="en-US" dirty="0" err="1"/>
              <a:t>términos</a:t>
            </a:r>
            <a:r>
              <a:rPr lang="en-US" dirty="0"/>
              <a:t> </a:t>
            </a:r>
            <a:r>
              <a:rPr lang="en-US" dirty="0" err="1"/>
              <a:t>desconocidos</a:t>
            </a:r>
            <a:r>
              <a:rPr lang="en-US" dirty="0"/>
              <a:t> con la </a:t>
            </a:r>
            <a:r>
              <a:rPr lang="en-US" dirty="0" err="1"/>
              <a:t>clase</a:t>
            </a:r>
            <a:r>
              <a:rPr lang="en-US" dirty="0"/>
              <a:t> y ¡</a:t>
            </a:r>
            <a:r>
              <a:rPr lang="en-US" dirty="0" err="1"/>
              <a:t>trabajaremos</a:t>
            </a:r>
            <a:r>
              <a:rPr lang="en-US" dirty="0"/>
              <a:t> </a:t>
            </a:r>
            <a:r>
              <a:rPr lang="en-US" dirty="0" err="1"/>
              <a:t>juntos</a:t>
            </a:r>
            <a:r>
              <a:rPr lang="en-US" dirty="0"/>
              <a:t> para </a:t>
            </a:r>
            <a:r>
              <a:rPr lang="en-US" dirty="0" err="1"/>
              <a:t>definirlos</a:t>
            </a:r>
            <a:r>
              <a:rPr lang="en-US" dirty="0"/>
              <a:t>!</a:t>
            </a:r>
            <a:endParaRPr lang="en-US" u="sng" dirty="0"/>
          </a:p>
        </p:txBody>
      </p:sp>
    </p:spTree>
    <p:extLst>
      <p:ext uri="{BB962C8B-B14F-4D97-AF65-F5344CB8AC3E}">
        <p14:creationId xmlns:p14="http://schemas.microsoft.com/office/powerpoint/2010/main" val="36475948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71C2B-4603-704C-8DCD-D159EEB34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450" y="379413"/>
            <a:ext cx="10515600" cy="1325563"/>
          </a:xfrm>
        </p:spPr>
        <p:txBody>
          <a:bodyPr/>
          <a:lstStyle/>
          <a:p>
            <a:r>
              <a:rPr lang="en-US" b="1" dirty="0" err="1"/>
              <a:t>Cuencas</a:t>
            </a:r>
            <a:r>
              <a:rPr lang="en-US" b="1" dirty="0"/>
              <a:t> </a:t>
            </a:r>
            <a:r>
              <a:rPr lang="en-US" b="1" dirty="0" err="1"/>
              <a:t>hidrográficas</a:t>
            </a:r>
            <a:r>
              <a:rPr lang="en-US" b="1" dirty="0"/>
              <a:t> del campus– </a:t>
            </a:r>
            <a:br>
              <a:rPr lang="en-US" b="1" dirty="0"/>
            </a:br>
            <a:r>
              <a:rPr lang="en-US" b="1" dirty="0"/>
              <a:t>Campus Stream Poster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C5C757-7F5A-ED42-BBE3-899CBDF066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8450" y="1704976"/>
            <a:ext cx="115951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200" u="sng" dirty="0" err="1"/>
              <a:t>Información</a:t>
            </a:r>
            <a:r>
              <a:rPr lang="en-US" sz="3200" u="sng" dirty="0"/>
              <a:t> que debe ser </a:t>
            </a:r>
            <a:r>
              <a:rPr lang="en-US" sz="3200" u="sng" dirty="0" err="1"/>
              <a:t>incluída</a:t>
            </a:r>
            <a:r>
              <a:rPr lang="en-US" sz="3200" u="sng" dirty="0"/>
              <a:t>:</a:t>
            </a:r>
          </a:p>
          <a:p>
            <a:pPr marL="457200"/>
            <a:r>
              <a:rPr lang="es-AR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Nombre del arroyo</a:t>
            </a:r>
          </a:p>
          <a:p>
            <a:pPr marL="457200"/>
            <a:r>
              <a:rPr lang="es-AR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Dibujo de la forma de la cuenca</a:t>
            </a:r>
          </a:p>
          <a:p>
            <a:pPr marL="457200"/>
            <a:r>
              <a:rPr lang="es-AR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% superficie impermeable (estimación)</a:t>
            </a:r>
          </a:p>
          <a:p>
            <a:pPr marL="457200"/>
            <a:r>
              <a:rPr lang="es-AR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% de propiedad del suelo (por ejemplo, UGA vs.residencial)</a:t>
            </a:r>
          </a:p>
          <a:p>
            <a:pPr marL="457200"/>
            <a:r>
              <a:rPr lang="es-AR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Longitud del arroyo</a:t>
            </a:r>
          </a:p>
          <a:p>
            <a:pPr marL="457200"/>
            <a:r>
              <a:rPr lang="es-AR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Breve historia</a:t>
            </a:r>
          </a:p>
          <a:p>
            <a:pPr marL="457200"/>
            <a:r>
              <a:rPr lang="es-AR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Resumen de los problemas de calidad del agua</a:t>
            </a:r>
          </a:p>
        </p:txBody>
      </p:sp>
    </p:spTree>
    <p:extLst>
      <p:ext uri="{BB962C8B-B14F-4D97-AF65-F5344CB8AC3E}">
        <p14:creationId xmlns:p14="http://schemas.microsoft.com/office/powerpoint/2010/main" val="28734444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54C3BF-62BA-144B-90F1-C9EB464B59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9069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000" u="sng" dirty="0" err="1"/>
              <a:t>Instrucciones</a:t>
            </a:r>
            <a:r>
              <a:rPr lang="en-US" sz="3000" u="sng" dirty="0"/>
              <a:t>: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000" dirty="0"/>
              <a:t>Escribe </a:t>
            </a:r>
            <a:r>
              <a:rPr lang="en-US" sz="3000" dirty="0" err="1"/>
              <a:t>tu</a:t>
            </a:r>
            <a:r>
              <a:rPr lang="en-US" sz="3000" dirty="0"/>
              <a:t> </a:t>
            </a:r>
            <a:r>
              <a:rPr lang="en-US" sz="3000" dirty="0" err="1"/>
              <a:t>respuesta</a:t>
            </a:r>
            <a:r>
              <a:rPr lang="en-US" sz="3000" dirty="0"/>
              <a:t> a las </a:t>
            </a:r>
            <a:r>
              <a:rPr lang="en-US" sz="3000" dirty="0" err="1"/>
              <a:t>preguntas</a:t>
            </a:r>
            <a:r>
              <a:rPr lang="en-US" sz="3000" dirty="0"/>
              <a:t> </a:t>
            </a:r>
            <a:r>
              <a:rPr lang="en-US" sz="3000" dirty="0" err="1"/>
              <a:t>en</a:t>
            </a:r>
            <a:r>
              <a:rPr lang="en-US" sz="3000" dirty="0"/>
              <a:t> el </a:t>
            </a:r>
            <a:r>
              <a:rPr lang="en-US" sz="3000" dirty="0" err="1"/>
              <a:t>papel</a:t>
            </a:r>
            <a:r>
              <a:rPr lang="en-US" sz="3000" dirty="0"/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000" dirty="0" err="1"/>
              <a:t>Compártelas</a:t>
            </a:r>
            <a:r>
              <a:rPr lang="en-US" sz="3000" dirty="0"/>
              <a:t> con un </a:t>
            </a:r>
            <a:r>
              <a:rPr lang="en-US" sz="3000" dirty="0" err="1"/>
              <a:t>compañero</a:t>
            </a:r>
            <a:endParaRPr lang="en-US" sz="3000" dirty="0"/>
          </a:p>
          <a:p>
            <a:pPr marL="514350" indent="-514350">
              <a:buFont typeface="+mj-lt"/>
              <a:buAutoNum type="arabicPeriod"/>
            </a:pPr>
            <a:r>
              <a:rPr lang="en-US" sz="3000" dirty="0"/>
              <a:t>Debate </a:t>
            </a:r>
            <a:r>
              <a:rPr lang="en-US" sz="3000" dirty="0" err="1"/>
              <a:t>en</a:t>
            </a:r>
            <a:r>
              <a:rPr lang="en-US" sz="3000" dirty="0"/>
              <a:t> </a:t>
            </a:r>
            <a:r>
              <a:rPr lang="en-US" sz="3000" dirty="0" err="1"/>
              <a:t>clase</a:t>
            </a:r>
            <a:endParaRPr lang="en-US" sz="3000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5B38908-6D6D-9546-90E8-8878026FE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 err="1"/>
              <a:t>Actividad</a:t>
            </a:r>
            <a:r>
              <a:rPr lang="en-US" b="1" dirty="0"/>
              <a:t> </a:t>
            </a:r>
            <a:r>
              <a:rPr lang="en-US" b="1" dirty="0" err="1"/>
              <a:t>inicial</a:t>
            </a:r>
            <a:r>
              <a:rPr lang="en-US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008332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71C2B-4603-704C-8DCD-D159EEB346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Cuencas</a:t>
            </a:r>
            <a:r>
              <a:rPr lang="en-US" b="1" dirty="0"/>
              <a:t> </a:t>
            </a:r>
            <a:r>
              <a:rPr lang="en-US" b="1" dirty="0" err="1"/>
              <a:t>hidrográficas</a:t>
            </a:r>
            <a:r>
              <a:rPr lang="en-US" b="1" dirty="0"/>
              <a:t> del campus– </a:t>
            </a:r>
            <a:br>
              <a:rPr lang="en-US" b="1" dirty="0"/>
            </a:br>
            <a:r>
              <a:rPr lang="en-US" b="1" dirty="0"/>
              <a:t>Campus Stream Poster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C5C757-7F5A-ED42-BBE3-899CBDF066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773892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200" dirty="0" err="1"/>
              <a:t>Comparte</a:t>
            </a:r>
            <a:r>
              <a:rPr lang="en-US" sz="3200" dirty="0"/>
              <a:t> con la </a:t>
            </a:r>
            <a:r>
              <a:rPr lang="en-US" sz="3200" dirty="0" err="1"/>
              <a:t>clase</a:t>
            </a:r>
            <a:r>
              <a:rPr lang="en-US" sz="3200" dirty="0"/>
              <a:t>! </a:t>
            </a:r>
          </a:p>
        </p:txBody>
      </p:sp>
    </p:spTree>
    <p:extLst>
      <p:ext uri="{BB962C8B-B14F-4D97-AF65-F5344CB8AC3E}">
        <p14:creationId xmlns:p14="http://schemas.microsoft.com/office/powerpoint/2010/main" val="29463510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479D4-A0B6-FF47-8660-97312C2B23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Actividad</a:t>
            </a:r>
            <a:r>
              <a:rPr lang="en-US" b="1" dirty="0"/>
              <a:t> de </a:t>
            </a:r>
            <a:r>
              <a:rPr lang="en-US" b="1" dirty="0" err="1"/>
              <a:t>cierre</a:t>
            </a:r>
            <a:endParaRPr lang="en-US" b="1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F2A18BA-4637-B54D-81DA-57F885DD42B8}"/>
              </a:ext>
            </a:extLst>
          </p:cNvPr>
          <p:cNvSpPr txBox="1">
            <a:spLocks/>
          </p:cNvSpPr>
          <p:nvPr/>
        </p:nvSpPr>
        <p:spPr>
          <a:xfrm>
            <a:off x="1075267" y="169068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000" u="sng" dirty="0" err="1"/>
              <a:t>Instrucciones</a:t>
            </a:r>
            <a:r>
              <a:rPr lang="en-US" sz="3000" u="sng" dirty="0"/>
              <a:t>: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000" dirty="0"/>
              <a:t>Escribe </a:t>
            </a:r>
            <a:r>
              <a:rPr lang="en-US" sz="3000" dirty="0" err="1"/>
              <a:t>tu</a:t>
            </a:r>
            <a:r>
              <a:rPr lang="en-US" sz="3000" dirty="0"/>
              <a:t> </a:t>
            </a:r>
            <a:r>
              <a:rPr lang="en-US" sz="3000" dirty="0" err="1"/>
              <a:t>respuesta</a:t>
            </a:r>
            <a:r>
              <a:rPr lang="en-US" sz="3000" dirty="0"/>
              <a:t> a las </a:t>
            </a:r>
            <a:r>
              <a:rPr lang="en-US" sz="3000" dirty="0" err="1"/>
              <a:t>preguntas</a:t>
            </a:r>
            <a:r>
              <a:rPr lang="en-US" sz="3000" dirty="0"/>
              <a:t> de la hoja de </a:t>
            </a:r>
            <a:r>
              <a:rPr lang="en-US" sz="3000" dirty="0" err="1"/>
              <a:t>ejercicios</a:t>
            </a:r>
            <a:r>
              <a:rPr lang="en-US" sz="3000" dirty="0"/>
              <a:t> de la </a:t>
            </a:r>
            <a:r>
              <a:rPr lang="en-US" sz="3000" dirty="0" err="1"/>
              <a:t>lección</a:t>
            </a:r>
            <a:r>
              <a:rPr lang="en-US" sz="3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321219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479D4-A0B6-FF47-8660-97312C2B23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Actividad</a:t>
            </a:r>
            <a:r>
              <a:rPr lang="en-US" b="1" dirty="0"/>
              <a:t> de </a:t>
            </a:r>
            <a:r>
              <a:rPr lang="en-US" b="1" dirty="0" err="1"/>
              <a:t>cierre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42A34C-9353-874B-A82B-FC0D162D01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8866" y="2028825"/>
            <a:ext cx="10515600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s-AR" sz="40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¿En qué se diferencian las cuencas urbanas de las no urbanas? Explícalo con palabras o haz un dibujo.</a:t>
            </a:r>
            <a:r>
              <a:rPr lang="es-AR" sz="4000" b="1" dirty="0">
                <a:effectLst/>
              </a:rPr>
              <a:t> </a:t>
            </a:r>
          </a:p>
          <a:p>
            <a:pPr marL="514350" indent="-514350">
              <a:buFont typeface="+mj-lt"/>
              <a:buAutoNum type="arabicPeriod"/>
            </a:pPr>
            <a:r>
              <a:rPr lang="es-AR" sz="40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¿Cómo puede afectar negativamente la urbanización a la salud de los arroyos? Explíquelo con palabras. </a:t>
            </a:r>
            <a:endParaRPr lang="en-US" sz="4000" b="1" i="1" dirty="0">
              <a:effectLst/>
            </a:endParaRPr>
          </a:p>
          <a:p>
            <a:pPr marL="0" indent="0">
              <a:buNone/>
            </a:pPr>
            <a:endParaRPr lang="en-US" sz="3500" b="1" i="1" dirty="0"/>
          </a:p>
          <a:p>
            <a:pPr marL="514350" indent="-514350">
              <a:buFont typeface="+mj-lt"/>
              <a:buAutoNum type="arabicPeriod"/>
            </a:pPr>
            <a:endParaRPr lang="en-US" sz="3500" b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08499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54C3BF-62BA-144B-90F1-C9EB464B59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90695"/>
            <a:ext cx="10515600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4400" b="1" dirty="0"/>
              <a:t>Por </a:t>
            </a:r>
            <a:r>
              <a:rPr lang="en-US" sz="4400" b="1" dirty="0" err="1"/>
              <a:t>qué</a:t>
            </a:r>
            <a:r>
              <a:rPr lang="en-US" sz="4400" b="1" dirty="0"/>
              <a:t> es </a:t>
            </a:r>
            <a:r>
              <a:rPr lang="en-US" sz="4400" b="1" dirty="0" err="1"/>
              <a:t>importante</a:t>
            </a:r>
            <a:r>
              <a:rPr lang="en-US" sz="4400" b="1" dirty="0"/>
              <a:t> el </a:t>
            </a:r>
            <a:r>
              <a:rPr lang="en-US" sz="4400" b="1" dirty="0" err="1"/>
              <a:t>acceso</a:t>
            </a:r>
            <a:r>
              <a:rPr lang="en-US" sz="4400" b="1" dirty="0"/>
              <a:t> a </a:t>
            </a:r>
            <a:r>
              <a:rPr lang="en-US" sz="4400" b="1" dirty="0" err="1"/>
              <a:t>agua</a:t>
            </a:r>
            <a:r>
              <a:rPr lang="en-US" sz="4400" b="1" dirty="0"/>
              <a:t> </a:t>
            </a:r>
            <a:r>
              <a:rPr lang="en-US" sz="4400" b="1" dirty="0" err="1"/>
              <a:t>limpia</a:t>
            </a:r>
            <a:r>
              <a:rPr lang="en-US" sz="4400" b="1" dirty="0"/>
              <a:t>/</a:t>
            </a:r>
            <a:r>
              <a:rPr lang="en-US" sz="4400" b="1" dirty="0" err="1"/>
              <a:t>saludable</a:t>
            </a:r>
            <a:r>
              <a:rPr lang="en-US" sz="4400" b="1" dirty="0"/>
              <a:t>?</a:t>
            </a:r>
          </a:p>
          <a:p>
            <a:pPr marL="514350" indent="-514350" algn="ctr">
              <a:buFont typeface="+mj-lt"/>
              <a:buAutoNum type="arabicPeriod"/>
            </a:pPr>
            <a:endParaRPr lang="en-US" sz="4400" b="1" dirty="0"/>
          </a:p>
          <a:p>
            <a:pPr marL="514350" indent="-514350">
              <a:buFont typeface="+mj-lt"/>
              <a:buAutoNum type="arabicPeriod"/>
            </a:pPr>
            <a:r>
              <a:rPr lang="en-US" sz="4400" b="1" dirty="0" err="1"/>
              <a:t>Cuáles</a:t>
            </a:r>
            <a:r>
              <a:rPr lang="en-US" sz="4400" b="1" dirty="0"/>
              <a:t> son </a:t>
            </a:r>
            <a:r>
              <a:rPr lang="en-US" sz="4400" b="1" dirty="0" err="1"/>
              <a:t>algunos</a:t>
            </a:r>
            <a:r>
              <a:rPr lang="en-US" sz="4400" b="1" dirty="0"/>
              <a:t> de los </a:t>
            </a:r>
            <a:r>
              <a:rPr lang="en-US" sz="4400" b="1" dirty="0" err="1"/>
              <a:t>factores</a:t>
            </a:r>
            <a:r>
              <a:rPr lang="en-US" sz="4400" b="1" dirty="0"/>
              <a:t> que </a:t>
            </a:r>
            <a:r>
              <a:rPr lang="en-US" sz="4400" b="1" dirty="0" err="1"/>
              <a:t>pueden</a:t>
            </a:r>
            <a:r>
              <a:rPr lang="en-US" sz="4400" b="1" dirty="0"/>
              <a:t> </a:t>
            </a:r>
            <a:r>
              <a:rPr lang="en-US" sz="4400" b="1" dirty="0" err="1"/>
              <a:t>hacer</a:t>
            </a:r>
            <a:r>
              <a:rPr lang="en-US" sz="4400" b="1" dirty="0"/>
              <a:t> que un </a:t>
            </a:r>
            <a:r>
              <a:rPr lang="en-US" sz="4400" b="1" dirty="0" err="1"/>
              <a:t>suministro</a:t>
            </a:r>
            <a:r>
              <a:rPr lang="en-US" sz="4400" b="1" dirty="0"/>
              <a:t> de </a:t>
            </a:r>
            <a:r>
              <a:rPr lang="en-US" sz="4400" b="1" dirty="0" err="1"/>
              <a:t>agua</a:t>
            </a:r>
            <a:r>
              <a:rPr lang="en-US" sz="4400" b="1" dirty="0"/>
              <a:t> </a:t>
            </a:r>
            <a:r>
              <a:rPr lang="en-US" sz="4400" b="1" dirty="0" err="1"/>
              <a:t>esté</a:t>
            </a:r>
            <a:r>
              <a:rPr lang="en-US" sz="4400" b="1" dirty="0"/>
              <a:t> </a:t>
            </a:r>
            <a:r>
              <a:rPr lang="en-US" sz="4400" b="1" dirty="0" err="1"/>
              <a:t>contaminado</a:t>
            </a:r>
            <a:r>
              <a:rPr lang="en-US" sz="4400" b="1" dirty="0"/>
              <a:t> o que sea </a:t>
            </a:r>
            <a:r>
              <a:rPr lang="en-US" sz="4400" b="1" dirty="0" err="1"/>
              <a:t>insalubre</a:t>
            </a:r>
            <a:r>
              <a:rPr lang="en-US" sz="4400" b="1" dirty="0"/>
              <a:t>?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5B38908-6D6D-9546-90E8-8878026FE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 err="1"/>
              <a:t>Actividad</a:t>
            </a:r>
            <a:r>
              <a:rPr lang="en-US" b="1" dirty="0"/>
              <a:t> </a:t>
            </a:r>
            <a:r>
              <a:rPr lang="en-US" b="1" dirty="0" err="1"/>
              <a:t>inicial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0159044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BAB1D-8528-E345-967D-EA0740BFE5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“Color Me a Watershed”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36B8C9E-BAFE-0C4E-BCE4-F3B9668637E3}"/>
              </a:ext>
            </a:extLst>
          </p:cNvPr>
          <p:cNvSpPr txBox="1"/>
          <p:nvPr/>
        </p:nvSpPr>
        <p:spPr>
          <a:xfrm>
            <a:off x="3860799" y="3281531"/>
            <a:ext cx="4758267" cy="101566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000" dirty="0"/>
              <a:t>1 square on map = 1 km</a:t>
            </a:r>
            <a:r>
              <a:rPr lang="en-US" sz="3000" baseline="30000" dirty="0"/>
              <a:t>2</a:t>
            </a:r>
          </a:p>
          <a:p>
            <a:pPr algn="ctr"/>
            <a:r>
              <a:rPr lang="en-US" sz="3000" dirty="0"/>
              <a:t>Each map = 360 km</a:t>
            </a:r>
            <a:r>
              <a:rPr lang="en-US" sz="3000" baseline="300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5309244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BAB1D-8528-E345-967D-EA0740BFE5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“Color Me a Watershed”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A39A48-661C-AC4D-8763-86A23B24E0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u="sng" dirty="0" err="1"/>
              <a:t>Instrucciones</a:t>
            </a:r>
            <a:r>
              <a:rPr lang="en-US" u="sng" dirty="0"/>
              <a:t>:</a:t>
            </a:r>
          </a:p>
          <a:p>
            <a:pPr marL="514350" indent="-514350">
              <a:buAutoNum type="arabicPeriod"/>
            </a:pPr>
            <a:r>
              <a:rPr lang="en-US" dirty="0" err="1"/>
              <a:t>Designe</a:t>
            </a:r>
            <a:r>
              <a:rPr lang="en-US" dirty="0"/>
              <a:t> </a:t>
            </a:r>
            <a:r>
              <a:rPr lang="en-US" dirty="0" err="1"/>
              <a:t>cada</a:t>
            </a:r>
            <a:r>
              <a:rPr lang="en-US" dirty="0"/>
              <a:t> </a:t>
            </a:r>
            <a:r>
              <a:rPr lang="en-US" dirty="0" err="1"/>
              <a:t>tipo</a:t>
            </a:r>
            <a:r>
              <a:rPr lang="en-US" dirty="0"/>
              <a:t> de </a:t>
            </a:r>
            <a:r>
              <a:rPr lang="en-US" dirty="0" err="1"/>
              <a:t>terreno</a:t>
            </a:r>
            <a:r>
              <a:rPr lang="en-US" dirty="0"/>
              <a:t> con un color </a:t>
            </a:r>
            <a:r>
              <a:rPr lang="en-US" dirty="0" err="1"/>
              <a:t>diferente</a:t>
            </a:r>
            <a:endParaRPr lang="en-US" dirty="0"/>
          </a:p>
          <a:p>
            <a:pPr marL="514350" indent="-514350">
              <a:buAutoNum type="arabicPeriod"/>
            </a:pPr>
            <a:r>
              <a:rPr lang="en-US" dirty="0" err="1"/>
              <a:t>Mapa</a:t>
            </a:r>
            <a:r>
              <a:rPr lang="en-US" dirty="0"/>
              <a:t> de </a:t>
            </a:r>
            <a:r>
              <a:rPr lang="en-US" dirty="0" err="1"/>
              <a:t>códigos</a:t>
            </a:r>
            <a:r>
              <a:rPr lang="en-US" dirty="0"/>
              <a:t> de </a:t>
            </a:r>
            <a:r>
              <a:rPr lang="en-US" dirty="0" err="1"/>
              <a:t>colores</a:t>
            </a:r>
            <a:endParaRPr lang="en-US" dirty="0"/>
          </a:p>
          <a:p>
            <a:pPr marL="514350" indent="-514350">
              <a:buAutoNum type="arabicPeriod"/>
            </a:pPr>
            <a:r>
              <a:rPr lang="en-US" dirty="0"/>
              <a:t>Para </a:t>
            </a:r>
            <a:r>
              <a:rPr lang="en-US" dirty="0" err="1"/>
              <a:t>cada</a:t>
            </a:r>
            <a:r>
              <a:rPr lang="en-US" dirty="0"/>
              <a:t> </a:t>
            </a:r>
            <a:r>
              <a:rPr lang="en-US" dirty="0" err="1"/>
              <a:t>tipo</a:t>
            </a:r>
            <a:r>
              <a:rPr lang="en-US" dirty="0"/>
              <a:t> de </a:t>
            </a:r>
            <a:r>
              <a:rPr lang="en-US" dirty="0" err="1"/>
              <a:t>terreno</a:t>
            </a:r>
            <a:r>
              <a:rPr lang="en-US" dirty="0"/>
              <a:t>, determine :</a:t>
            </a:r>
          </a:p>
          <a:p>
            <a:pPr marL="971550" lvl="1" indent="-514350">
              <a:buAutoNum type="arabicPeriod"/>
            </a:pPr>
            <a:r>
              <a:rPr lang="en-US" dirty="0"/>
              <a:t>Total km</a:t>
            </a:r>
            <a:r>
              <a:rPr lang="en-US" baseline="30000" dirty="0"/>
              <a:t>2</a:t>
            </a:r>
          </a:p>
          <a:p>
            <a:pPr marL="971550" lvl="1" indent="-514350">
              <a:buAutoNum type="arabicPeriod"/>
            </a:pPr>
            <a:r>
              <a:rPr lang="en-US" dirty="0"/>
              <a:t>% coverage</a:t>
            </a:r>
          </a:p>
          <a:p>
            <a:pPr marL="514350" indent="-514350">
              <a:buAutoNum type="arabicPeriod"/>
            </a:pPr>
            <a:r>
              <a:rPr lang="en-US" dirty="0"/>
              <a:t>Pasar al </a:t>
            </a:r>
            <a:r>
              <a:rPr lang="en-US" dirty="0" err="1"/>
              <a:t>siguiente</a:t>
            </a:r>
            <a:r>
              <a:rPr lang="en-US" dirty="0"/>
              <a:t> </a:t>
            </a:r>
            <a:r>
              <a:rPr lang="en-US" dirty="0" err="1"/>
              <a:t>mapa</a:t>
            </a:r>
            <a:r>
              <a:rPr lang="en-US" dirty="0"/>
              <a:t> (</a:t>
            </a:r>
            <a:r>
              <a:rPr lang="en-US" dirty="0" err="1"/>
              <a:t>utilizar</a:t>
            </a:r>
            <a:r>
              <a:rPr lang="en-US" dirty="0"/>
              <a:t> el </a:t>
            </a:r>
            <a:r>
              <a:rPr lang="en-US" dirty="0" err="1"/>
              <a:t>mismo</a:t>
            </a:r>
            <a:r>
              <a:rPr lang="en-US" dirty="0"/>
              <a:t> </a:t>
            </a:r>
            <a:r>
              <a:rPr lang="en-US" dirty="0" err="1"/>
              <a:t>código</a:t>
            </a:r>
            <a:r>
              <a:rPr lang="en-US" dirty="0"/>
              <a:t> de </a:t>
            </a:r>
            <a:r>
              <a:rPr lang="en-US" dirty="0" err="1"/>
              <a:t>colores</a:t>
            </a:r>
            <a:r>
              <a:rPr lang="en-US" dirty="0"/>
              <a:t>)</a:t>
            </a:r>
            <a:endParaRPr lang="en-US" u="sng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8177C5-E3F2-5340-9DE1-CCE7EAABA445}"/>
              </a:ext>
            </a:extLst>
          </p:cNvPr>
          <p:cNvSpPr txBox="1"/>
          <p:nvPr/>
        </p:nvSpPr>
        <p:spPr>
          <a:xfrm>
            <a:off x="7433733" y="5499798"/>
            <a:ext cx="4758267" cy="101566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000" dirty="0"/>
              <a:t>1 square on map = 1 km</a:t>
            </a:r>
            <a:r>
              <a:rPr lang="en-US" sz="3000" baseline="30000" dirty="0"/>
              <a:t>2</a:t>
            </a:r>
          </a:p>
          <a:p>
            <a:pPr algn="ctr"/>
            <a:r>
              <a:rPr lang="en-US" sz="3000" dirty="0"/>
              <a:t>Each map = 360 km</a:t>
            </a:r>
            <a:r>
              <a:rPr lang="en-US" sz="3000" baseline="300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2325985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BAB1D-8528-E345-967D-EA0740BFE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3197"/>
            <a:ext cx="5655733" cy="1325563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“Color Me a Watershed” – </a:t>
            </a:r>
            <a:br>
              <a:rPr lang="en-US" b="1" dirty="0"/>
            </a:br>
            <a:r>
              <a:rPr lang="en-US" b="1" dirty="0" err="1"/>
              <a:t>ejemplo</a:t>
            </a:r>
            <a:endParaRPr lang="en-US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04E8EBC-7317-494F-AB8F-AB7EFDF5164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54" t="1934" r="8148" b="15103"/>
          <a:stretch/>
        </p:blipFill>
        <p:spPr>
          <a:xfrm rot="5400000">
            <a:off x="6217960" y="986435"/>
            <a:ext cx="6461679" cy="477520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EDB5C72-FC90-B245-89B3-F194BAC1A1B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053" t="37765" r="6048" b="10657"/>
          <a:stretch/>
        </p:blipFill>
        <p:spPr>
          <a:xfrm>
            <a:off x="694266" y="2607734"/>
            <a:ext cx="5725593" cy="299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3148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270A94-4BF1-E941-BC43-3FE414E8F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“Color Me a Watershed” -- Debate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3E3D3B-B49F-0E4A-94A4-DA48E62412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049000" cy="479530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sz="3200" dirty="0" err="1"/>
              <a:t>Qué</a:t>
            </a:r>
            <a:r>
              <a:rPr lang="en-US" sz="3200" dirty="0"/>
              <a:t> </a:t>
            </a:r>
            <a:r>
              <a:rPr lang="en-US" sz="3200" dirty="0" err="1"/>
              <a:t>ocurre</a:t>
            </a:r>
            <a:r>
              <a:rPr lang="en-US" sz="3200" dirty="0"/>
              <a:t> con la </a:t>
            </a:r>
            <a:r>
              <a:rPr lang="en-US" sz="3200" dirty="0" err="1"/>
              <a:t>cantidad</a:t>
            </a:r>
            <a:r>
              <a:rPr lang="en-US" sz="3200" dirty="0"/>
              <a:t> de </a:t>
            </a:r>
            <a:r>
              <a:rPr lang="en-US" sz="3200" dirty="0" err="1"/>
              <a:t>terreno</a:t>
            </a:r>
            <a:r>
              <a:rPr lang="en-US" sz="3200" dirty="0"/>
              <a:t> forestall al pasar del </a:t>
            </a:r>
            <a:r>
              <a:rPr lang="en-US" sz="3200" dirty="0" err="1"/>
              <a:t>mapa</a:t>
            </a:r>
            <a:r>
              <a:rPr lang="en-US" sz="3200" dirty="0"/>
              <a:t> A al </a:t>
            </a:r>
            <a:r>
              <a:rPr lang="en-US" sz="3200" dirty="0" err="1"/>
              <a:t>mapa</a:t>
            </a:r>
            <a:r>
              <a:rPr lang="en-US" sz="3200" dirty="0"/>
              <a:t> C?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04531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270A94-4BF1-E941-BC43-3FE414E8F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“Color Me a Watershed” -- Discussion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3E3D3B-B49F-0E4A-94A4-DA48E62412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049000" cy="479530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sz="3200" dirty="0" err="1"/>
              <a:t>Qué</a:t>
            </a:r>
            <a:r>
              <a:rPr lang="en-US" sz="3200" dirty="0"/>
              <a:t> </a:t>
            </a:r>
            <a:r>
              <a:rPr lang="en-US" sz="3200" dirty="0" err="1"/>
              <a:t>ocurre</a:t>
            </a:r>
            <a:r>
              <a:rPr lang="en-US" sz="3200" dirty="0"/>
              <a:t> con la </a:t>
            </a:r>
            <a:r>
              <a:rPr lang="en-US" sz="3200" dirty="0" err="1"/>
              <a:t>cantidad</a:t>
            </a:r>
            <a:r>
              <a:rPr lang="en-US" sz="3200" dirty="0"/>
              <a:t> de </a:t>
            </a:r>
            <a:r>
              <a:rPr lang="en-US" sz="3200" dirty="0" err="1"/>
              <a:t>terreno</a:t>
            </a:r>
            <a:r>
              <a:rPr lang="en-US" sz="3200" dirty="0"/>
              <a:t> forestall al pasar del </a:t>
            </a:r>
            <a:r>
              <a:rPr lang="en-US" sz="3200" dirty="0" err="1"/>
              <a:t>mapa</a:t>
            </a:r>
            <a:r>
              <a:rPr lang="en-US" sz="3200" dirty="0"/>
              <a:t> A al </a:t>
            </a:r>
            <a:r>
              <a:rPr lang="en-US" sz="3200" dirty="0" err="1"/>
              <a:t>mapa</a:t>
            </a:r>
            <a:r>
              <a:rPr lang="en-US" sz="3200" dirty="0"/>
              <a:t> C?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¿</a:t>
            </a:r>
            <a:r>
              <a:rPr lang="en-US" sz="3200" dirty="0" err="1"/>
              <a:t>Cuál</a:t>
            </a:r>
            <a:r>
              <a:rPr lang="en-US" sz="3200" dirty="0"/>
              <a:t> </a:t>
            </a:r>
            <a:r>
              <a:rPr lang="en-US" sz="3200" dirty="0" err="1"/>
              <a:t>tiene</a:t>
            </a:r>
            <a:r>
              <a:rPr lang="en-US" sz="3200" dirty="0"/>
              <a:t> </a:t>
            </a:r>
            <a:r>
              <a:rPr lang="en-US" sz="3200" dirty="0" err="1"/>
              <a:t>más</a:t>
            </a:r>
            <a:r>
              <a:rPr lang="en-US" sz="3200" dirty="0"/>
              <a:t> </a:t>
            </a:r>
            <a:r>
              <a:rPr lang="en-US" sz="3200" dirty="0" err="1"/>
              <a:t>suelo</a:t>
            </a:r>
            <a:r>
              <a:rPr lang="en-US" sz="3200" dirty="0"/>
              <a:t> </a:t>
            </a:r>
            <a:r>
              <a:rPr lang="en-US" sz="3200" dirty="0" err="1"/>
              <a:t>dedicado</a:t>
            </a:r>
            <a:r>
              <a:rPr lang="en-US" sz="3200" dirty="0"/>
              <a:t> al </a:t>
            </a:r>
            <a:r>
              <a:rPr lang="en-US" sz="3200" dirty="0" err="1"/>
              <a:t>uso</a:t>
            </a:r>
            <a:r>
              <a:rPr lang="en-US" sz="3200" dirty="0"/>
              <a:t> </a:t>
            </a:r>
            <a:r>
              <a:rPr lang="en-US" sz="3200" dirty="0" err="1"/>
              <a:t>residencial</a:t>
            </a:r>
            <a:r>
              <a:rPr lang="en-US" sz="3200" dirty="0"/>
              <a:t> (es </a:t>
            </a:r>
            <a:r>
              <a:rPr lang="en-US" sz="3200" dirty="0" err="1"/>
              <a:t>decir</a:t>
            </a:r>
            <a:r>
              <a:rPr lang="en-US" sz="3200" dirty="0"/>
              <a:t>, </a:t>
            </a:r>
            <a:r>
              <a:rPr lang="en-US" sz="3200" dirty="0" err="1"/>
              <a:t>asentamientos</a:t>
            </a:r>
            <a:r>
              <a:rPr lang="en-US" sz="3200" dirty="0"/>
              <a:t> </a:t>
            </a:r>
            <a:r>
              <a:rPr lang="en-US" sz="3200" dirty="0" err="1"/>
              <a:t>humanos</a:t>
            </a:r>
            <a:r>
              <a:rPr lang="en-US" sz="3200" dirty="0"/>
              <a:t>)?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644813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|45.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|45.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|45.9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2.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6.5|1.6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4171</TotalTime>
  <Words>2015</Words>
  <Application>Microsoft Macintosh PowerPoint</Application>
  <PresentationFormat>Panorámica</PresentationFormat>
  <Paragraphs>237</Paragraphs>
  <Slides>32</Slides>
  <Notes>14</Notes>
  <HiddenSlides>0</HiddenSlides>
  <MMClips>7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32</vt:i4>
      </vt:variant>
    </vt:vector>
  </HeadingPairs>
  <TitlesOfParts>
    <vt:vector size="37" baseType="lpstr">
      <vt:lpstr>Arial</vt:lpstr>
      <vt:lpstr>Calibri</vt:lpstr>
      <vt:lpstr>Calibri Light</vt:lpstr>
      <vt:lpstr>Impact</vt:lpstr>
      <vt:lpstr>Office Theme</vt:lpstr>
      <vt:lpstr>Cuencas urbanas</vt:lpstr>
      <vt:lpstr>Agenda</vt:lpstr>
      <vt:lpstr>Actividad inicial </vt:lpstr>
      <vt:lpstr>Actividad inicial</vt:lpstr>
      <vt:lpstr>“Color Me a Watershed”</vt:lpstr>
      <vt:lpstr>“Color Me a Watershed”</vt:lpstr>
      <vt:lpstr>“Color Me a Watershed” –  ejemplo</vt:lpstr>
      <vt:lpstr>“Color Me a Watershed” -- Debate</vt:lpstr>
      <vt:lpstr>“Color Me a Watershed” -- Discussion</vt:lpstr>
      <vt:lpstr>“Color Me a Watershed” -- Discussion</vt:lpstr>
      <vt:lpstr>“Color Me a Watershed” -- Discussion</vt:lpstr>
      <vt:lpstr>Presentación de PowerPoint</vt:lpstr>
      <vt:lpstr>PPT/Notas</vt:lpstr>
      <vt:lpstr>¿Por qué son únicas las cuencas urbanas?</vt:lpstr>
      <vt:lpstr>Todos vivimos en una cuenca! </vt:lpstr>
      <vt:lpstr>Todos vivimos en una cuenca! </vt:lpstr>
      <vt:lpstr>Everyone Lives In a Watershed! </vt:lpstr>
      <vt:lpstr>Presentación de PowerPoint</vt:lpstr>
      <vt:lpstr>Presentación de PowerPoint</vt:lpstr>
      <vt:lpstr>Presentación de PowerPoint</vt:lpstr>
      <vt:lpstr>¿Por qué es un problema el aumento de la escorrentía superficial en las cuencas urbanas?</vt:lpstr>
      <vt:lpstr>¿Por qué es un problema el aumento de la escorrentía superficial en las cuencas urbanas?</vt:lpstr>
      <vt:lpstr>¿Cómo podemos controlar la contaminación de nuestros arroyos y ríos?</vt:lpstr>
      <vt:lpstr>¿Cómo podemos hacer un seguimiento de lo saludable que es un arroyo?</vt:lpstr>
      <vt:lpstr>Presentación de PowerPoint</vt:lpstr>
      <vt:lpstr>Cuencas del campus</vt:lpstr>
      <vt:lpstr>Cuencas hidrográficas del campus</vt:lpstr>
      <vt:lpstr>Cuencas hidrográficas del campus</vt:lpstr>
      <vt:lpstr>Cuencas hidrográficas del campus–  Campus Stream Poster</vt:lpstr>
      <vt:lpstr>Cuencas hidrográficas del campus–  Campus Stream Poster</vt:lpstr>
      <vt:lpstr>Actividad de cierre</vt:lpstr>
      <vt:lpstr>Actividad de cierre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Urban Watersheds</dc:title>
  <dc:creator>Microsoft Office User</dc:creator>
  <cp:lastModifiedBy>Ma.Verónica Choque Campos</cp:lastModifiedBy>
  <cp:revision>28</cp:revision>
  <dcterms:created xsi:type="dcterms:W3CDTF">2021-10-18T14:38:32Z</dcterms:created>
  <dcterms:modified xsi:type="dcterms:W3CDTF">2023-06-11T18:14:01Z</dcterms:modified>
</cp:coreProperties>
</file>